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20"/>
  </p:notesMasterIdLst>
  <p:handoutMasterIdLst>
    <p:handoutMasterId r:id="rId21"/>
  </p:handoutMasterIdLst>
  <p:sldIdLst>
    <p:sldId id="294" r:id="rId2"/>
    <p:sldId id="263" r:id="rId3"/>
    <p:sldId id="311" r:id="rId4"/>
    <p:sldId id="290" r:id="rId5"/>
    <p:sldId id="257" r:id="rId6"/>
    <p:sldId id="304" r:id="rId7"/>
    <p:sldId id="305" r:id="rId8"/>
    <p:sldId id="300" r:id="rId9"/>
    <p:sldId id="301" r:id="rId10"/>
    <p:sldId id="303" r:id="rId11"/>
    <p:sldId id="312" r:id="rId12"/>
    <p:sldId id="293" r:id="rId13"/>
    <p:sldId id="295" r:id="rId14"/>
    <p:sldId id="313" r:id="rId15"/>
    <p:sldId id="298" r:id="rId16"/>
    <p:sldId id="297" r:id="rId17"/>
    <p:sldId id="308" r:id="rId18"/>
    <p:sldId id="310" r:id="rId19"/>
  </p:sldIdLst>
  <p:sldSz cx="9144000" cy="5143500" type="screen16x9"/>
  <p:notesSz cx="6858000" cy="9144000"/>
  <p:embeddedFontLst>
    <p:embeddedFont>
      <p:font typeface="Amasis MT Pro Light" panose="02040304050005020304" pitchFamily="18" charset="0"/>
      <p:regular r:id="rId22"/>
      <p:italic r:id="rId23"/>
    </p:embeddedFont>
    <p:embeddedFont>
      <p:font typeface="Arial Narrow" panose="020B0606020202030204" pitchFamily="34" charset="0"/>
      <p:regular r:id="rId24"/>
      <p:bold r:id="rId25"/>
      <p:italic r:id="rId26"/>
      <p:boldItalic r:id="rId27"/>
    </p:embeddedFont>
    <p:embeddedFont>
      <p:font typeface="Avenir Next LT Pro" panose="020B0504020202020204" pitchFamily="34" charset="0"/>
      <p:regular r:id="rId28"/>
      <p:bold r:id="rId29"/>
      <p:italic r:id="rId30"/>
      <p:boldItalic r:id="rId31"/>
    </p:embeddedFont>
    <p:embeddedFont>
      <p:font typeface="Avenir Next LT Pro Light" panose="020B0304020202020204" pitchFamily="34" charset="0"/>
      <p:regular r:id="rId32"/>
      <p:italic r:id="rId33"/>
    </p:embeddedFont>
    <p:embeddedFont>
      <p:font typeface="Bernard MT Condensed" panose="02050806060905020404" pitchFamily="18" charset="0"/>
      <p:regular r:id="rId34"/>
    </p:embeddedFont>
    <p:embeddedFont>
      <p:font typeface="Bodoni MT" panose="02070603080606020203" pitchFamily="18" charset="0"/>
      <p:regular r:id="rId35"/>
      <p:bold r:id="rId36"/>
      <p:italic r:id="rId37"/>
      <p:boldItalic r:id="rId38"/>
    </p:embeddedFont>
    <p:embeddedFont>
      <p:font typeface="Bookman Old Style" panose="02050604050505020204" pitchFamily="18" charset="0"/>
      <p:regular r:id="rId39"/>
      <p:bold r:id="rId40"/>
      <p:italic r:id="rId41"/>
      <p:boldItalic r:id="rId42"/>
    </p:embeddedFont>
    <p:embeddedFont>
      <p:font typeface="Bradley Hand ITC" panose="03070402050302030203" pitchFamily="66" charset="0"/>
      <p:regular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alifornian FB" panose="0207040306080B030204" pitchFamily="18" charset="0"/>
      <p:regular r:id="rId48"/>
      <p:bold r:id="rId49"/>
      <p:italic r:id="rId50"/>
    </p:embeddedFont>
    <p:embeddedFont>
      <p:font typeface="Candara Light" panose="020E0502030303020204" pitchFamily="34" charset="0"/>
      <p:regular r:id="rId51"/>
      <p:italic r:id="rId52"/>
    </p:embeddedFont>
    <p:embeddedFont>
      <p:font typeface="Century" panose="02040604050505020304" pitchFamily="18" charset="0"/>
      <p:regular r:id="rId53"/>
    </p:embeddedFont>
    <p:embeddedFont>
      <p:font typeface="Corbel" panose="020B0503020204020204" pitchFamily="34" charset="0"/>
      <p:regular r:id="rId54"/>
      <p:bold r:id="rId55"/>
      <p:italic r:id="rId56"/>
      <p:boldItalic r:id="rId57"/>
    </p:embeddedFont>
    <p:embeddedFont>
      <p:font typeface="Freestyle Script" panose="030804020302050B0404" pitchFamily="66" charset="0"/>
      <p:regular r:id="rId58"/>
    </p:embeddedFont>
    <p:embeddedFont>
      <p:font typeface="French Script MT" panose="03020402040607040605" pitchFamily="66" charset="0"/>
      <p:regular r:id="rId59"/>
    </p:embeddedFont>
    <p:embeddedFont>
      <p:font typeface="Georgia" panose="02040502050405020303" pitchFamily="18" charset="0"/>
      <p:regular r:id="rId60"/>
      <p:bold r:id="rId61"/>
      <p:italic r:id="rId62"/>
      <p:boldItalic r:id="rId63"/>
    </p:embeddedFont>
    <p:embeddedFont>
      <p:font typeface="Ink Free" panose="03080402000500000000" pitchFamily="66" charset="0"/>
      <p:regular r:id="rId64"/>
    </p:embeddedFont>
    <p:embeddedFont>
      <p:font typeface="Kunstler Script" panose="030304020206070D0D06" pitchFamily="66" charset="0"/>
      <p:regular r:id="rId65"/>
    </p:embeddedFont>
    <p:embeddedFont>
      <p:font typeface="Microsoft YaHei" panose="020B0503020204020204" pitchFamily="34" charset="-122"/>
      <p:regular r:id="rId66"/>
      <p:bold r:id="rId67"/>
    </p:embeddedFont>
    <p:embeddedFont>
      <p:font typeface="Microsoft YaHei Light" panose="020B0502040204020203" pitchFamily="34" charset="-122"/>
      <p:regular r:id="rId68"/>
    </p:embeddedFont>
    <p:embeddedFont>
      <p:font typeface="Nunito Sans" panose="020B0604020202020204" charset="0"/>
      <p:regular r:id="rId69"/>
      <p:bold r:id="rId70"/>
      <p:italic r:id="rId71"/>
      <p:boldItalic r:id="rId72"/>
    </p:embeddedFont>
    <p:embeddedFont>
      <p:font typeface="Palace Script MT" panose="030303020206070C0B05" pitchFamily="66" charset="0"/>
      <p:italic r:id="rId73"/>
    </p:embeddedFont>
    <p:embeddedFont>
      <p:font typeface="Pristina" panose="03060402040406080204" pitchFamily="66" charset="0"/>
      <p:regular r:id="rId74"/>
    </p:embeddedFont>
    <p:embeddedFont>
      <p:font typeface="Segoe Script" panose="030B0504020000000003" pitchFamily="66" charset="0"/>
      <p:regular r:id="rId75"/>
      <p:bold r:id="rId76"/>
    </p:embeddedFont>
    <p:embeddedFont>
      <p:font typeface="The Serif Hand Black" panose="03070902030502020204" pitchFamily="66" charset="0"/>
      <p:bold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Προεπιλεγμένη ενότητα" id="{956D1645-737D-43A0-BC36-02AB6AB048D5}">
          <p14:sldIdLst>
            <p14:sldId id="294"/>
            <p14:sldId id="263"/>
            <p14:sldId id="311"/>
            <p14:sldId id="290"/>
            <p14:sldId id="257"/>
            <p14:sldId id="304"/>
            <p14:sldId id="305"/>
            <p14:sldId id="300"/>
            <p14:sldId id="301"/>
            <p14:sldId id="303"/>
            <p14:sldId id="312"/>
            <p14:sldId id="293"/>
            <p14:sldId id="295"/>
            <p14:sldId id="313"/>
            <p14:sldId id="298"/>
            <p14:sldId id="297"/>
            <p14:sldId id="308"/>
            <p14:sldId id="3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8550"/>
    <a:srgbClr val="F78B59"/>
    <a:srgbClr val="2585C9"/>
    <a:srgbClr val="651E62"/>
    <a:srgbClr val="85868B"/>
    <a:srgbClr val="C6C9CD"/>
    <a:srgbClr val="C1C4C5"/>
    <a:srgbClr val="B7C5C8"/>
    <a:srgbClr val="421C55"/>
    <a:srgbClr val="6D59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4420D1E-D587-42B6-BF11-C6FC94A6AE64}">
  <a:tblStyle styleId="{54420D1E-D587-42B6-BF11-C6FC94A6AE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36" autoAdjust="0"/>
    <p:restoredTop sz="94662" autoAdjust="0"/>
  </p:normalViewPr>
  <p:slideViewPr>
    <p:cSldViewPr>
      <p:cViewPr varScale="1">
        <p:scale>
          <a:sx n="90" d="100"/>
          <a:sy n="90" d="100"/>
        </p:scale>
        <p:origin x="660" y="-4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114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font" Target="fonts/font26.fntdata"/><Relationship Id="rId50" Type="http://schemas.openxmlformats.org/officeDocument/2006/relationships/font" Target="fonts/font29.fntdata"/><Relationship Id="rId55" Type="http://schemas.openxmlformats.org/officeDocument/2006/relationships/font" Target="fonts/font34.fntdata"/><Relationship Id="rId63" Type="http://schemas.openxmlformats.org/officeDocument/2006/relationships/font" Target="fonts/font42.fntdata"/><Relationship Id="rId68" Type="http://schemas.openxmlformats.org/officeDocument/2006/relationships/font" Target="fonts/font47.fntdata"/><Relationship Id="rId76" Type="http://schemas.openxmlformats.org/officeDocument/2006/relationships/font" Target="fonts/font55.fntdata"/><Relationship Id="rId7" Type="http://schemas.openxmlformats.org/officeDocument/2006/relationships/slide" Target="slides/slide6.xml"/><Relationship Id="rId71" Type="http://schemas.openxmlformats.org/officeDocument/2006/relationships/font" Target="fonts/font5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8.fntdata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3" Type="http://schemas.openxmlformats.org/officeDocument/2006/relationships/font" Target="fonts/font32.fntdata"/><Relationship Id="rId58" Type="http://schemas.openxmlformats.org/officeDocument/2006/relationships/font" Target="fonts/font37.fntdata"/><Relationship Id="rId66" Type="http://schemas.openxmlformats.org/officeDocument/2006/relationships/font" Target="fonts/font45.fntdata"/><Relationship Id="rId74" Type="http://schemas.openxmlformats.org/officeDocument/2006/relationships/font" Target="fonts/font53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4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52" Type="http://schemas.openxmlformats.org/officeDocument/2006/relationships/font" Target="fonts/font31.fntdata"/><Relationship Id="rId60" Type="http://schemas.openxmlformats.org/officeDocument/2006/relationships/font" Target="fonts/font39.fntdata"/><Relationship Id="rId65" Type="http://schemas.openxmlformats.org/officeDocument/2006/relationships/font" Target="fonts/font44.fntdata"/><Relationship Id="rId73" Type="http://schemas.openxmlformats.org/officeDocument/2006/relationships/font" Target="fonts/font52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font" Target="fonts/font27.fntdata"/><Relationship Id="rId56" Type="http://schemas.openxmlformats.org/officeDocument/2006/relationships/font" Target="fonts/font35.fntdata"/><Relationship Id="rId64" Type="http://schemas.openxmlformats.org/officeDocument/2006/relationships/font" Target="fonts/font43.fntdata"/><Relationship Id="rId69" Type="http://schemas.openxmlformats.org/officeDocument/2006/relationships/font" Target="fonts/font48.fntdata"/><Relationship Id="rId77" Type="http://schemas.openxmlformats.org/officeDocument/2006/relationships/font" Target="fonts/font56.fntdata"/><Relationship Id="rId8" Type="http://schemas.openxmlformats.org/officeDocument/2006/relationships/slide" Target="slides/slide7.xml"/><Relationship Id="rId51" Type="http://schemas.openxmlformats.org/officeDocument/2006/relationships/font" Target="fonts/font30.fntdata"/><Relationship Id="rId72" Type="http://schemas.openxmlformats.org/officeDocument/2006/relationships/font" Target="fonts/font51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59" Type="http://schemas.openxmlformats.org/officeDocument/2006/relationships/font" Target="fonts/font38.fntdata"/><Relationship Id="rId67" Type="http://schemas.openxmlformats.org/officeDocument/2006/relationships/font" Target="fonts/font46.fntdata"/><Relationship Id="rId20" Type="http://schemas.openxmlformats.org/officeDocument/2006/relationships/notesMaster" Target="notesMasters/notesMaster1.xml"/><Relationship Id="rId41" Type="http://schemas.openxmlformats.org/officeDocument/2006/relationships/font" Target="fonts/font20.fntdata"/><Relationship Id="rId54" Type="http://schemas.openxmlformats.org/officeDocument/2006/relationships/font" Target="fonts/font33.fntdata"/><Relationship Id="rId62" Type="http://schemas.openxmlformats.org/officeDocument/2006/relationships/font" Target="fonts/font41.fntdata"/><Relationship Id="rId70" Type="http://schemas.openxmlformats.org/officeDocument/2006/relationships/font" Target="fonts/font49.fntdata"/><Relationship Id="rId75" Type="http://schemas.openxmlformats.org/officeDocument/2006/relationships/font" Target="fonts/font5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font" Target="fonts/font28.fntdata"/><Relationship Id="rId57" Type="http://schemas.openxmlformats.org/officeDocument/2006/relationships/font" Target="fonts/font36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/>
          <a:lstStyle/>
          <a:p>
            <a:pPr>
              <a:defRPr/>
            </a:pPr>
            <a:r>
              <a:rPr lang="el-GR" sz="1200" dirty="0"/>
              <a:t>Επισκέπτες - Ηλικία </a:t>
            </a:r>
          </a:p>
        </c:rich>
      </c:tx>
      <c:layout>
        <c:manualLayout>
          <c:xMode val="edge"/>
          <c:yMode val="edge"/>
          <c:x val="0.17425779802816749"/>
          <c:y val="0.27871111413988225"/>
        </c:manualLayout>
      </c:layout>
      <c:overlay val="0"/>
    </c:title>
    <c:autoTitleDeleted val="0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2289393796966497"/>
          <c:y val="0.12128842384418051"/>
          <c:w val="0.51644714408680636"/>
          <c:h val="0.78091820277340462"/>
        </c:manualLayout>
      </c:layout>
      <c:pie3DChart>
        <c:varyColors val="1"/>
        <c:ser>
          <c:idx val="0"/>
          <c:order val="0"/>
          <c:tx>
            <c:strRef>
              <c:f>Φύλλο1!$B$1</c:f>
              <c:strCache>
                <c:ptCount val="1"/>
                <c:pt idx="0">
                  <c:v>Πωλήσεις</c:v>
                </c:pt>
              </c:strCache>
            </c:strRef>
          </c:tx>
          <c:explosion val="25"/>
          <c:dPt>
            <c:idx val="0"/>
            <c:bubble3D val="0"/>
            <c:explosion val="11"/>
            <c:extLst>
              <c:ext xmlns:c16="http://schemas.microsoft.com/office/drawing/2014/chart" uri="{C3380CC4-5D6E-409C-BE32-E72D297353CC}">
                <c16:uniqueId val="{00000000-E78F-4122-964F-6D302E8E3756}"/>
              </c:ext>
            </c:extLst>
          </c:dPt>
          <c:dPt>
            <c:idx val="2"/>
            <c:bubble3D val="0"/>
            <c:explosion val="8"/>
            <c:extLst>
              <c:ext xmlns:c16="http://schemas.microsoft.com/office/drawing/2014/chart" uri="{C3380CC4-5D6E-409C-BE32-E72D297353CC}">
                <c16:uniqueId val="{00000001-E78F-4122-964F-6D302E8E3756}"/>
              </c:ext>
            </c:extLst>
          </c:dPt>
          <c:cat>
            <c:strRef>
              <c:f>Φύλλο1!$A$2:$A$5</c:f>
              <c:strCache>
                <c:ptCount val="3"/>
                <c:pt idx="0">
                  <c:v>35+</c:v>
                </c:pt>
                <c:pt idx="1">
                  <c:v>18-24</c:v>
                </c:pt>
                <c:pt idx="2">
                  <c:v>25-34</c:v>
                </c:pt>
              </c:strCache>
            </c:strRef>
          </c:cat>
          <c:val>
            <c:numRef>
              <c:f>Φύλλο1!$B$2:$B$5</c:f>
              <c:numCache>
                <c:formatCode>0%</c:formatCode>
                <c:ptCount val="4"/>
                <c:pt idx="0">
                  <c:v>0.4</c:v>
                </c:pt>
                <c:pt idx="1">
                  <c:v>0.18</c:v>
                </c:pt>
                <c:pt idx="2">
                  <c:v>0.42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78F-4122-964F-6D302E8E37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r"/>
      <c:legendEntry>
        <c:idx val="3"/>
        <c:delete val="1"/>
      </c:legendEntry>
      <c:layout>
        <c:manualLayout>
          <c:xMode val="edge"/>
          <c:yMode val="edge"/>
          <c:x val="0.63934108205647133"/>
          <c:y val="0.36150398507996534"/>
          <c:w val="0.28537290269306836"/>
          <c:h val="0.28275837375010249"/>
        </c:manualLayout>
      </c:layout>
      <c:overlay val="0"/>
      <c:txPr>
        <a:bodyPr/>
        <a:lstStyle/>
        <a:p>
          <a:pPr>
            <a:defRPr sz="1200"/>
          </a:pPr>
          <a:endParaRPr lang="el-G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l-GR"/>
    </a:p>
  </c:txPr>
  <c:externalData r:id="rId1">
    <c:autoUpdate val="0"/>
  </c:externalData>
</c:chartSpace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1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60F275-D17C-4BA5-B8E9-3FA33BEFDB65}" type="doc">
      <dgm:prSet loTypeId="urn:microsoft.com/office/officeart/2005/8/layout/radial6" loCatId="cycle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l-GR"/>
        </a:p>
      </dgm:t>
    </dgm:pt>
    <dgm:pt modelId="{B2434C30-0FAF-4C24-93DA-4999EADC33E9}">
      <dgm:prSet phldrT="[Κείμενο]"/>
      <dgm:spPr/>
      <dgm:t>
        <a:bodyPr/>
        <a:lstStyle/>
        <a:p>
          <a:r>
            <a:rPr lang="el-GR" dirty="0"/>
            <a:t>Ανταγωνισμός</a:t>
          </a:r>
        </a:p>
      </dgm:t>
    </dgm:pt>
    <dgm:pt modelId="{3BB254C6-E9BF-40BA-AE90-FB019C9573DF}" type="parTrans" cxnId="{C79D4C38-8234-44B3-B9FF-B7027B795F4B}">
      <dgm:prSet/>
      <dgm:spPr/>
      <dgm:t>
        <a:bodyPr/>
        <a:lstStyle/>
        <a:p>
          <a:endParaRPr lang="el-GR"/>
        </a:p>
      </dgm:t>
    </dgm:pt>
    <dgm:pt modelId="{E086DB63-9F30-498D-AC0E-469C79A45A3F}" type="sibTrans" cxnId="{C79D4C38-8234-44B3-B9FF-B7027B795F4B}">
      <dgm:prSet/>
      <dgm:spPr/>
      <dgm:t>
        <a:bodyPr/>
        <a:lstStyle/>
        <a:p>
          <a:endParaRPr lang="el-GR"/>
        </a:p>
      </dgm:t>
    </dgm:pt>
    <dgm:pt modelId="{1BD6222C-81E2-450C-8938-624BFD5D3503}">
      <dgm:prSet phldrT="[Κείμενο]" custT="1"/>
      <dgm:spPr/>
      <dgm:t>
        <a:bodyPr/>
        <a:lstStyle/>
        <a:p>
          <a:r>
            <a:rPr lang="el-GR" sz="1400" dirty="0"/>
            <a:t>Πελάτες</a:t>
          </a:r>
          <a:endParaRPr lang="el-GR" sz="900" dirty="0"/>
        </a:p>
      </dgm:t>
    </dgm:pt>
    <dgm:pt modelId="{4559D6D3-0057-4AF4-B702-8C9432CADFD1}" type="parTrans" cxnId="{37B9B23C-BF48-496C-968F-5B70E189E681}">
      <dgm:prSet/>
      <dgm:spPr/>
      <dgm:t>
        <a:bodyPr/>
        <a:lstStyle/>
        <a:p>
          <a:endParaRPr lang="el-GR"/>
        </a:p>
      </dgm:t>
    </dgm:pt>
    <dgm:pt modelId="{AB964E48-315A-499F-80B6-6EC4109C85A5}" type="sibTrans" cxnId="{37B9B23C-BF48-496C-968F-5B70E189E681}">
      <dgm:prSet/>
      <dgm:spPr/>
      <dgm:t>
        <a:bodyPr/>
        <a:lstStyle/>
        <a:p>
          <a:endParaRPr lang="el-GR"/>
        </a:p>
      </dgm:t>
    </dgm:pt>
    <dgm:pt modelId="{582D8A99-DD71-4FCE-975A-807080E8AF96}">
      <dgm:prSet phldrT="[Κείμενο]" custT="1"/>
      <dgm:spPr/>
      <dgm:t>
        <a:bodyPr/>
        <a:lstStyle/>
        <a:p>
          <a:r>
            <a:rPr lang="el-GR" sz="1200" dirty="0"/>
            <a:t>Απειλή νεοεισερχό-ντων</a:t>
          </a:r>
          <a:endParaRPr lang="el-GR" sz="1000" dirty="0"/>
        </a:p>
      </dgm:t>
    </dgm:pt>
    <dgm:pt modelId="{54B0F055-A7FA-4E5F-A7B4-CB45F54394E9}" type="parTrans" cxnId="{DDB21928-42EA-478B-BD75-BF735427D4A0}">
      <dgm:prSet/>
      <dgm:spPr/>
      <dgm:t>
        <a:bodyPr/>
        <a:lstStyle/>
        <a:p>
          <a:endParaRPr lang="el-GR"/>
        </a:p>
      </dgm:t>
    </dgm:pt>
    <dgm:pt modelId="{42C0219C-61F1-45FD-8FF2-FAA39540E210}" type="sibTrans" cxnId="{DDB21928-42EA-478B-BD75-BF735427D4A0}">
      <dgm:prSet/>
      <dgm:spPr/>
      <dgm:t>
        <a:bodyPr/>
        <a:lstStyle/>
        <a:p>
          <a:endParaRPr lang="el-GR"/>
        </a:p>
      </dgm:t>
    </dgm:pt>
    <dgm:pt modelId="{30A87F1B-F723-4E86-AEA4-17FEE4595888}">
      <dgm:prSet phldrT="[Κείμενο]" custT="1"/>
      <dgm:spPr/>
      <dgm:t>
        <a:bodyPr/>
        <a:lstStyle/>
        <a:p>
          <a:r>
            <a:rPr lang="el-GR" sz="1200" dirty="0"/>
            <a:t>Προμηθευτές</a:t>
          </a:r>
        </a:p>
      </dgm:t>
    </dgm:pt>
    <dgm:pt modelId="{E06D61C1-0C47-4353-8EE8-40A8D1AC8712}" type="parTrans" cxnId="{A8BFCFE5-0DEB-4CF2-BA4F-013800061CE3}">
      <dgm:prSet/>
      <dgm:spPr/>
      <dgm:t>
        <a:bodyPr/>
        <a:lstStyle/>
        <a:p>
          <a:endParaRPr lang="el-GR"/>
        </a:p>
      </dgm:t>
    </dgm:pt>
    <dgm:pt modelId="{3EA50893-3AF3-4CE1-93BB-EAEBBCF09626}" type="sibTrans" cxnId="{A8BFCFE5-0DEB-4CF2-BA4F-013800061CE3}">
      <dgm:prSet/>
      <dgm:spPr/>
      <dgm:t>
        <a:bodyPr/>
        <a:lstStyle/>
        <a:p>
          <a:endParaRPr lang="el-GR"/>
        </a:p>
      </dgm:t>
    </dgm:pt>
    <dgm:pt modelId="{78AAED2E-C6E4-4C67-BA2B-F901ED2D69AC}">
      <dgm:prSet phldrT="[Κείμενο]" custT="1"/>
      <dgm:spPr/>
      <dgm:t>
        <a:bodyPr/>
        <a:lstStyle/>
        <a:p>
          <a:r>
            <a:rPr lang="el-GR" sz="1100" b="1" dirty="0"/>
            <a:t>Υποκατάστατα</a:t>
          </a:r>
        </a:p>
      </dgm:t>
    </dgm:pt>
    <dgm:pt modelId="{3AE7FF3C-A0CC-4901-A721-8669734EF8C7}" type="parTrans" cxnId="{C66D7D0D-F830-44BB-A145-C97BF7FC8360}">
      <dgm:prSet/>
      <dgm:spPr/>
      <dgm:t>
        <a:bodyPr/>
        <a:lstStyle/>
        <a:p>
          <a:endParaRPr lang="el-GR"/>
        </a:p>
      </dgm:t>
    </dgm:pt>
    <dgm:pt modelId="{0D524D67-FEAF-4A7C-937B-22EED1C6B368}" type="sibTrans" cxnId="{C66D7D0D-F830-44BB-A145-C97BF7FC8360}">
      <dgm:prSet/>
      <dgm:spPr/>
      <dgm:t>
        <a:bodyPr/>
        <a:lstStyle/>
        <a:p>
          <a:endParaRPr lang="el-GR"/>
        </a:p>
      </dgm:t>
    </dgm:pt>
    <dgm:pt modelId="{2F25AAAC-F276-4097-9931-90B218A1F0A1}" type="pres">
      <dgm:prSet presAssocID="{4160F275-D17C-4BA5-B8E9-3FA33BEFDB65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6DD7F2E-BF62-489F-B235-805B3D3BBBC6}" type="pres">
      <dgm:prSet presAssocID="{B2434C30-0FAF-4C24-93DA-4999EADC33E9}" presName="centerShape" presStyleLbl="node0" presStyleIdx="0" presStyleCnt="1"/>
      <dgm:spPr/>
    </dgm:pt>
    <dgm:pt modelId="{5C83627A-E4FF-48BF-BA89-9DA80DF9A213}" type="pres">
      <dgm:prSet presAssocID="{1BD6222C-81E2-450C-8938-624BFD5D3503}" presName="node" presStyleLbl="node1" presStyleIdx="0" presStyleCnt="4" custScaleX="126551" custScaleY="123721">
        <dgm:presLayoutVars>
          <dgm:bulletEnabled val="1"/>
        </dgm:presLayoutVars>
      </dgm:prSet>
      <dgm:spPr/>
    </dgm:pt>
    <dgm:pt modelId="{5B0E36BF-9E27-4065-9AC3-CDD839A651B1}" type="pres">
      <dgm:prSet presAssocID="{1BD6222C-81E2-450C-8938-624BFD5D3503}" presName="dummy" presStyleCnt="0"/>
      <dgm:spPr/>
    </dgm:pt>
    <dgm:pt modelId="{DA553B3D-3BA1-4DBE-B2D0-C9BC1128C4A9}" type="pres">
      <dgm:prSet presAssocID="{AB964E48-315A-499F-80B6-6EC4109C85A5}" presName="sibTrans" presStyleLbl="sibTrans2D1" presStyleIdx="0" presStyleCnt="4"/>
      <dgm:spPr/>
    </dgm:pt>
    <dgm:pt modelId="{1B15B2CA-1B16-437D-9EF7-6632A1003C53}" type="pres">
      <dgm:prSet presAssocID="{582D8A99-DD71-4FCE-975A-807080E8AF96}" presName="node" presStyleLbl="node1" presStyleIdx="1" presStyleCnt="4" custScaleX="135620" custScaleY="136274">
        <dgm:presLayoutVars>
          <dgm:bulletEnabled val="1"/>
        </dgm:presLayoutVars>
      </dgm:prSet>
      <dgm:spPr/>
    </dgm:pt>
    <dgm:pt modelId="{E3F68EA2-C952-42B5-9E11-4C1CB0BD47EC}" type="pres">
      <dgm:prSet presAssocID="{582D8A99-DD71-4FCE-975A-807080E8AF96}" presName="dummy" presStyleCnt="0"/>
      <dgm:spPr/>
    </dgm:pt>
    <dgm:pt modelId="{427267DD-CEDD-40E2-A9F2-93213ABDA3C1}" type="pres">
      <dgm:prSet presAssocID="{42C0219C-61F1-45FD-8FF2-FAA39540E210}" presName="sibTrans" presStyleLbl="sibTrans2D1" presStyleIdx="1" presStyleCnt="4"/>
      <dgm:spPr/>
    </dgm:pt>
    <dgm:pt modelId="{CB918AAE-D534-4DC6-9EBB-0392999B635C}" type="pres">
      <dgm:prSet presAssocID="{30A87F1B-F723-4E86-AEA4-17FEE4595888}" presName="node" presStyleLbl="node1" presStyleIdx="2" presStyleCnt="4" custScaleX="132487" custScaleY="125646">
        <dgm:presLayoutVars>
          <dgm:bulletEnabled val="1"/>
        </dgm:presLayoutVars>
      </dgm:prSet>
      <dgm:spPr/>
    </dgm:pt>
    <dgm:pt modelId="{5CCF77E6-64CA-4FA9-98EA-2B1F697BCF4D}" type="pres">
      <dgm:prSet presAssocID="{30A87F1B-F723-4E86-AEA4-17FEE4595888}" presName="dummy" presStyleCnt="0"/>
      <dgm:spPr/>
    </dgm:pt>
    <dgm:pt modelId="{EE2C63B6-B05B-434B-B019-B7DE66C58FF9}" type="pres">
      <dgm:prSet presAssocID="{3EA50893-3AF3-4CE1-93BB-EAEBBCF09626}" presName="sibTrans" presStyleLbl="sibTrans2D1" presStyleIdx="2" presStyleCnt="4"/>
      <dgm:spPr/>
    </dgm:pt>
    <dgm:pt modelId="{BBB98649-C31F-4CD0-9246-2A6ED8FB5257}" type="pres">
      <dgm:prSet presAssocID="{78AAED2E-C6E4-4C67-BA2B-F901ED2D69AC}" presName="node" presStyleLbl="node1" presStyleIdx="3" presStyleCnt="4" custScaleX="142603" custScaleY="136274">
        <dgm:presLayoutVars>
          <dgm:bulletEnabled val="1"/>
        </dgm:presLayoutVars>
      </dgm:prSet>
      <dgm:spPr/>
    </dgm:pt>
    <dgm:pt modelId="{B3DC0888-1977-4B59-9C5B-7BF4B04FEBA2}" type="pres">
      <dgm:prSet presAssocID="{78AAED2E-C6E4-4C67-BA2B-F901ED2D69AC}" presName="dummy" presStyleCnt="0"/>
      <dgm:spPr/>
    </dgm:pt>
    <dgm:pt modelId="{FF80A0C5-0296-4DF1-9939-84EB64D2D769}" type="pres">
      <dgm:prSet presAssocID="{0D524D67-FEAF-4A7C-937B-22EED1C6B368}" presName="sibTrans" presStyleLbl="sibTrans2D1" presStyleIdx="3" presStyleCnt="4"/>
      <dgm:spPr/>
    </dgm:pt>
  </dgm:ptLst>
  <dgm:cxnLst>
    <dgm:cxn modelId="{C66D7D0D-F830-44BB-A145-C97BF7FC8360}" srcId="{B2434C30-0FAF-4C24-93DA-4999EADC33E9}" destId="{78AAED2E-C6E4-4C67-BA2B-F901ED2D69AC}" srcOrd="3" destOrd="0" parTransId="{3AE7FF3C-A0CC-4901-A721-8669734EF8C7}" sibTransId="{0D524D67-FEAF-4A7C-937B-22EED1C6B368}"/>
    <dgm:cxn modelId="{DDB21928-42EA-478B-BD75-BF735427D4A0}" srcId="{B2434C30-0FAF-4C24-93DA-4999EADC33E9}" destId="{582D8A99-DD71-4FCE-975A-807080E8AF96}" srcOrd="1" destOrd="0" parTransId="{54B0F055-A7FA-4E5F-A7B4-CB45F54394E9}" sibTransId="{42C0219C-61F1-45FD-8FF2-FAA39540E210}"/>
    <dgm:cxn modelId="{67C74537-6360-4F2D-9307-904EB8BBD95E}" type="presOf" srcId="{1BD6222C-81E2-450C-8938-624BFD5D3503}" destId="{5C83627A-E4FF-48BF-BA89-9DA80DF9A213}" srcOrd="0" destOrd="0" presId="urn:microsoft.com/office/officeart/2005/8/layout/radial6"/>
    <dgm:cxn modelId="{C79D4C38-8234-44B3-B9FF-B7027B795F4B}" srcId="{4160F275-D17C-4BA5-B8E9-3FA33BEFDB65}" destId="{B2434C30-0FAF-4C24-93DA-4999EADC33E9}" srcOrd="0" destOrd="0" parTransId="{3BB254C6-E9BF-40BA-AE90-FB019C9573DF}" sibTransId="{E086DB63-9F30-498D-AC0E-469C79A45A3F}"/>
    <dgm:cxn modelId="{37B9B23C-BF48-496C-968F-5B70E189E681}" srcId="{B2434C30-0FAF-4C24-93DA-4999EADC33E9}" destId="{1BD6222C-81E2-450C-8938-624BFD5D3503}" srcOrd="0" destOrd="0" parTransId="{4559D6D3-0057-4AF4-B702-8C9432CADFD1}" sibTransId="{AB964E48-315A-499F-80B6-6EC4109C85A5}"/>
    <dgm:cxn modelId="{B7FFD75E-5646-44D3-970A-8FE48627E38F}" type="presOf" srcId="{3EA50893-3AF3-4CE1-93BB-EAEBBCF09626}" destId="{EE2C63B6-B05B-434B-B019-B7DE66C58FF9}" srcOrd="0" destOrd="0" presId="urn:microsoft.com/office/officeart/2005/8/layout/radial6"/>
    <dgm:cxn modelId="{E2F51B44-4FF0-42A8-9FE2-7CFC5B833672}" type="presOf" srcId="{0D524D67-FEAF-4A7C-937B-22EED1C6B368}" destId="{FF80A0C5-0296-4DF1-9939-84EB64D2D769}" srcOrd="0" destOrd="0" presId="urn:microsoft.com/office/officeart/2005/8/layout/radial6"/>
    <dgm:cxn modelId="{34718C76-7B8B-475A-A2C7-59B3725D1546}" type="presOf" srcId="{582D8A99-DD71-4FCE-975A-807080E8AF96}" destId="{1B15B2CA-1B16-437D-9EF7-6632A1003C53}" srcOrd="0" destOrd="0" presId="urn:microsoft.com/office/officeart/2005/8/layout/radial6"/>
    <dgm:cxn modelId="{A2B5D187-5A13-4667-A7CC-4D31DF0E8AA9}" type="presOf" srcId="{78AAED2E-C6E4-4C67-BA2B-F901ED2D69AC}" destId="{BBB98649-C31F-4CD0-9246-2A6ED8FB5257}" srcOrd="0" destOrd="0" presId="urn:microsoft.com/office/officeart/2005/8/layout/radial6"/>
    <dgm:cxn modelId="{03BA33B0-47D3-48F2-AA7E-D268052D3799}" type="presOf" srcId="{B2434C30-0FAF-4C24-93DA-4999EADC33E9}" destId="{26DD7F2E-BF62-489F-B235-805B3D3BBBC6}" srcOrd="0" destOrd="0" presId="urn:microsoft.com/office/officeart/2005/8/layout/radial6"/>
    <dgm:cxn modelId="{A7E227C1-AA5B-4D33-BA40-3EAF489D5EC6}" type="presOf" srcId="{4160F275-D17C-4BA5-B8E9-3FA33BEFDB65}" destId="{2F25AAAC-F276-4097-9931-90B218A1F0A1}" srcOrd="0" destOrd="0" presId="urn:microsoft.com/office/officeart/2005/8/layout/radial6"/>
    <dgm:cxn modelId="{3B5AACC7-B97D-478A-AEE1-126B7837BCB2}" type="presOf" srcId="{30A87F1B-F723-4E86-AEA4-17FEE4595888}" destId="{CB918AAE-D534-4DC6-9EBB-0392999B635C}" srcOrd="0" destOrd="0" presId="urn:microsoft.com/office/officeart/2005/8/layout/radial6"/>
    <dgm:cxn modelId="{9BBBC4D5-95EA-4D9E-82DD-D0C9497E1563}" type="presOf" srcId="{42C0219C-61F1-45FD-8FF2-FAA39540E210}" destId="{427267DD-CEDD-40E2-A9F2-93213ABDA3C1}" srcOrd="0" destOrd="0" presId="urn:microsoft.com/office/officeart/2005/8/layout/radial6"/>
    <dgm:cxn modelId="{67B462DA-A28B-4BCB-824B-E1BA9138A97D}" type="presOf" srcId="{AB964E48-315A-499F-80B6-6EC4109C85A5}" destId="{DA553B3D-3BA1-4DBE-B2D0-C9BC1128C4A9}" srcOrd="0" destOrd="0" presId="urn:microsoft.com/office/officeart/2005/8/layout/radial6"/>
    <dgm:cxn modelId="{A8BFCFE5-0DEB-4CF2-BA4F-013800061CE3}" srcId="{B2434C30-0FAF-4C24-93DA-4999EADC33E9}" destId="{30A87F1B-F723-4E86-AEA4-17FEE4595888}" srcOrd="2" destOrd="0" parTransId="{E06D61C1-0C47-4353-8EE8-40A8D1AC8712}" sibTransId="{3EA50893-3AF3-4CE1-93BB-EAEBBCF09626}"/>
    <dgm:cxn modelId="{791713AC-8F47-4F49-9E71-3B789EC30DE5}" type="presParOf" srcId="{2F25AAAC-F276-4097-9931-90B218A1F0A1}" destId="{26DD7F2E-BF62-489F-B235-805B3D3BBBC6}" srcOrd="0" destOrd="0" presId="urn:microsoft.com/office/officeart/2005/8/layout/radial6"/>
    <dgm:cxn modelId="{B35C7119-B3AC-4489-B452-D0213E8A1E2E}" type="presParOf" srcId="{2F25AAAC-F276-4097-9931-90B218A1F0A1}" destId="{5C83627A-E4FF-48BF-BA89-9DA80DF9A213}" srcOrd="1" destOrd="0" presId="urn:microsoft.com/office/officeart/2005/8/layout/radial6"/>
    <dgm:cxn modelId="{B4FBB37B-33EB-49B2-A99E-1FCE0A52B3F8}" type="presParOf" srcId="{2F25AAAC-F276-4097-9931-90B218A1F0A1}" destId="{5B0E36BF-9E27-4065-9AC3-CDD839A651B1}" srcOrd="2" destOrd="0" presId="urn:microsoft.com/office/officeart/2005/8/layout/radial6"/>
    <dgm:cxn modelId="{44C9C8C4-F8AE-4866-92E7-2729895C64EF}" type="presParOf" srcId="{2F25AAAC-F276-4097-9931-90B218A1F0A1}" destId="{DA553B3D-3BA1-4DBE-B2D0-C9BC1128C4A9}" srcOrd="3" destOrd="0" presId="urn:microsoft.com/office/officeart/2005/8/layout/radial6"/>
    <dgm:cxn modelId="{A1973499-E867-45D7-9848-8DD28A584212}" type="presParOf" srcId="{2F25AAAC-F276-4097-9931-90B218A1F0A1}" destId="{1B15B2CA-1B16-437D-9EF7-6632A1003C53}" srcOrd="4" destOrd="0" presId="urn:microsoft.com/office/officeart/2005/8/layout/radial6"/>
    <dgm:cxn modelId="{AA55954C-62A7-442E-9DF9-EA5D97A46C67}" type="presParOf" srcId="{2F25AAAC-F276-4097-9931-90B218A1F0A1}" destId="{E3F68EA2-C952-42B5-9E11-4C1CB0BD47EC}" srcOrd="5" destOrd="0" presId="urn:microsoft.com/office/officeart/2005/8/layout/radial6"/>
    <dgm:cxn modelId="{87B95095-C4EA-46F5-B863-7F2A05055560}" type="presParOf" srcId="{2F25AAAC-F276-4097-9931-90B218A1F0A1}" destId="{427267DD-CEDD-40E2-A9F2-93213ABDA3C1}" srcOrd="6" destOrd="0" presId="urn:microsoft.com/office/officeart/2005/8/layout/radial6"/>
    <dgm:cxn modelId="{5C638425-AC1B-400E-915E-46F39C56E442}" type="presParOf" srcId="{2F25AAAC-F276-4097-9931-90B218A1F0A1}" destId="{CB918AAE-D534-4DC6-9EBB-0392999B635C}" srcOrd="7" destOrd="0" presId="urn:microsoft.com/office/officeart/2005/8/layout/radial6"/>
    <dgm:cxn modelId="{15B72703-313E-43F0-8E32-20FBD28DD714}" type="presParOf" srcId="{2F25AAAC-F276-4097-9931-90B218A1F0A1}" destId="{5CCF77E6-64CA-4FA9-98EA-2B1F697BCF4D}" srcOrd="8" destOrd="0" presId="urn:microsoft.com/office/officeart/2005/8/layout/radial6"/>
    <dgm:cxn modelId="{4670BF3D-7B38-43A6-9B99-6E3E67C06FDA}" type="presParOf" srcId="{2F25AAAC-F276-4097-9931-90B218A1F0A1}" destId="{EE2C63B6-B05B-434B-B019-B7DE66C58FF9}" srcOrd="9" destOrd="0" presId="urn:microsoft.com/office/officeart/2005/8/layout/radial6"/>
    <dgm:cxn modelId="{0993AC27-BD20-495A-A8AC-ABDBB01BC709}" type="presParOf" srcId="{2F25AAAC-F276-4097-9931-90B218A1F0A1}" destId="{BBB98649-C31F-4CD0-9246-2A6ED8FB5257}" srcOrd="10" destOrd="0" presId="urn:microsoft.com/office/officeart/2005/8/layout/radial6"/>
    <dgm:cxn modelId="{A1DC8915-007F-4925-8B79-7573A6331E15}" type="presParOf" srcId="{2F25AAAC-F276-4097-9931-90B218A1F0A1}" destId="{B3DC0888-1977-4B59-9C5B-7BF4B04FEBA2}" srcOrd="11" destOrd="0" presId="urn:microsoft.com/office/officeart/2005/8/layout/radial6"/>
    <dgm:cxn modelId="{3CB9CB4D-8A07-4695-9906-C64F4844E73C}" type="presParOf" srcId="{2F25AAAC-F276-4097-9931-90B218A1F0A1}" destId="{FF80A0C5-0296-4DF1-9939-84EB64D2D769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825C86-365A-4EC7-B9D3-3C6BEF70D4A0}" type="doc">
      <dgm:prSet loTypeId="urn:microsoft.com/office/officeart/2005/8/layout/matrix3" loCatId="matrix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l-GR"/>
        </a:p>
      </dgm:t>
    </dgm:pt>
    <dgm:pt modelId="{1A10B953-758D-4892-84C0-6FB25E145BE8}">
      <dgm:prSet phldrT="[Κείμενο]"/>
      <dgm:spPr/>
      <dgm:t>
        <a:bodyPr/>
        <a:lstStyle/>
        <a:p>
          <a:r>
            <a:rPr lang="el-GR" dirty="0"/>
            <a:t>Διείσδυση αγοράς</a:t>
          </a:r>
        </a:p>
      </dgm:t>
    </dgm:pt>
    <dgm:pt modelId="{5D4881FD-DFEE-4F7E-9E1D-0ADACE74E1AD}" type="parTrans" cxnId="{9D2858BC-BD8C-4F2F-8216-0F5F35A682A4}">
      <dgm:prSet/>
      <dgm:spPr/>
      <dgm:t>
        <a:bodyPr/>
        <a:lstStyle/>
        <a:p>
          <a:endParaRPr lang="el-GR"/>
        </a:p>
      </dgm:t>
    </dgm:pt>
    <dgm:pt modelId="{F042CDF4-2A2B-47B0-85A0-B8DB6CB50019}" type="sibTrans" cxnId="{9D2858BC-BD8C-4F2F-8216-0F5F35A682A4}">
      <dgm:prSet/>
      <dgm:spPr/>
      <dgm:t>
        <a:bodyPr/>
        <a:lstStyle/>
        <a:p>
          <a:endParaRPr lang="el-GR"/>
        </a:p>
      </dgm:t>
    </dgm:pt>
    <dgm:pt modelId="{8A7E7D5D-1DC8-4AF5-B545-F5282CDCC086}">
      <dgm:prSet phldrT="[Κείμενο]"/>
      <dgm:spPr/>
      <dgm:t>
        <a:bodyPr/>
        <a:lstStyle/>
        <a:p>
          <a:r>
            <a:rPr lang="el-GR" dirty="0"/>
            <a:t>Ανάπτυξη Προϊόντος</a:t>
          </a:r>
        </a:p>
      </dgm:t>
    </dgm:pt>
    <dgm:pt modelId="{BDDA4CD8-EFF3-48BF-AE42-CE77D8B93950}" type="parTrans" cxnId="{EE34986E-A22E-4EA4-9752-742C0EF074E9}">
      <dgm:prSet/>
      <dgm:spPr/>
      <dgm:t>
        <a:bodyPr/>
        <a:lstStyle/>
        <a:p>
          <a:endParaRPr lang="el-GR"/>
        </a:p>
      </dgm:t>
    </dgm:pt>
    <dgm:pt modelId="{5FE4FD80-30F2-4872-B168-F3A492237BB4}" type="sibTrans" cxnId="{EE34986E-A22E-4EA4-9752-742C0EF074E9}">
      <dgm:prSet/>
      <dgm:spPr/>
      <dgm:t>
        <a:bodyPr/>
        <a:lstStyle/>
        <a:p>
          <a:endParaRPr lang="el-GR"/>
        </a:p>
      </dgm:t>
    </dgm:pt>
    <dgm:pt modelId="{54F3013B-2C57-4394-906D-2741BA09E140}">
      <dgm:prSet phldrT="[Κείμενο]"/>
      <dgm:spPr/>
      <dgm:t>
        <a:bodyPr/>
        <a:lstStyle/>
        <a:p>
          <a:r>
            <a:rPr lang="el-GR" dirty="0"/>
            <a:t>Ανάπτυξη Αγοράς</a:t>
          </a:r>
        </a:p>
      </dgm:t>
    </dgm:pt>
    <dgm:pt modelId="{D8BB600B-F886-4A6A-A00A-95747078FD81}" type="parTrans" cxnId="{1E154BF9-8E4B-41B8-AEAA-3E19F004E001}">
      <dgm:prSet/>
      <dgm:spPr/>
      <dgm:t>
        <a:bodyPr/>
        <a:lstStyle/>
        <a:p>
          <a:endParaRPr lang="el-GR"/>
        </a:p>
      </dgm:t>
    </dgm:pt>
    <dgm:pt modelId="{CC7B162D-23B7-4E8F-B986-2D5D090BC3D6}" type="sibTrans" cxnId="{1E154BF9-8E4B-41B8-AEAA-3E19F004E001}">
      <dgm:prSet/>
      <dgm:spPr/>
      <dgm:t>
        <a:bodyPr/>
        <a:lstStyle/>
        <a:p>
          <a:endParaRPr lang="el-GR"/>
        </a:p>
      </dgm:t>
    </dgm:pt>
    <dgm:pt modelId="{8D276C05-72B8-4D5E-9074-0C4BD2215C6A}">
      <dgm:prSet phldrT="[Κείμενο]"/>
      <dgm:spPr/>
      <dgm:t>
        <a:bodyPr/>
        <a:lstStyle/>
        <a:p>
          <a:r>
            <a:rPr lang="el-GR" dirty="0"/>
            <a:t>Ασυσχέτιστη διαφοροποίηση</a:t>
          </a:r>
        </a:p>
      </dgm:t>
    </dgm:pt>
    <dgm:pt modelId="{8E24375B-A4CB-4CAD-9F94-D2E1EC14A67C}" type="parTrans" cxnId="{F0E6F9D5-D0E3-4096-A2A2-CD58B8E764E1}">
      <dgm:prSet/>
      <dgm:spPr/>
      <dgm:t>
        <a:bodyPr/>
        <a:lstStyle/>
        <a:p>
          <a:endParaRPr lang="el-GR"/>
        </a:p>
      </dgm:t>
    </dgm:pt>
    <dgm:pt modelId="{026CA830-5E4E-4BDE-A057-47562E71A3D1}" type="sibTrans" cxnId="{F0E6F9D5-D0E3-4096-A2A2-CD58B8E764E1}">
      <dgm:prSet/>
      <dgm:spPr/>
      <dgm:t>
        <a:bodyPr/>
        <a:lstStyle/>
        <a:p>
          <a:endParaRPr lang="el-GR"/>
        </a:p>
      </dgm:t>
    </dgm:pt>
    <dgm:pt modelId="{F15B2388-F806-43D2-81DB-210D692F68B0}" type="pres">
      <dgm:prSet presAssocID="{2E825C86-365A-4EC7-B9D3-3C6BEF70D4A0}" presName="matrix" presStyleCnt="0">
        <dgm:presLayoutVars>
          <dgm:chMax val="1"/>
          <dgm:dir/>
          <dgm:resizeHandles val="exact"/>
        </dgm:presLayoutVars>
      </dgm:prSet>
      <dgm:spPr/>
    </dgm:pt>
    <dgm:pt modelId="{DA16C6B6-5506-4C16-8BAD-B4B8495FDF73}" type="pres">
      <dgm:prSet presAssocID="{2E825C86-365A-4EC7-B9D3-3C6BEF70D4A0}" presName="diamond" presStyleLbl="bgShp" presStyleIdx="0" presStyleCnt="1" custLinFactNeighborY="0"/>
      <dgm:spPr>
        <a:blipFill rotWithShape="0"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68FD240-B5D7-46AD-80B9-9B2640313F83}" type="pres">
      <dgm:prSet presAssocID="{2E825C86-365A-4EC7-B9D3-3C6BEF70D4A0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23D399C-7169-4FD3-8D86-1C822C2A12D3}" type="pres">
      <dgm:prSet presAssocID="{2E825C86-365A-4EC7-B9D3-3C6BEF70D4A0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C4BD381-C83A-4324-ACB8-D02CFE536AE4}" type="pres">
      <dgm:prSet presAssocID="{2E825C86-365A-4EC7-B9D3-3C6BEF70D4A0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AEF88C1-5EF7-404E-8ABE-BAF51CC3D244}" type="pres">
      <dgm:prSet presAssocID="{2E825C86-365A-4EC7-B9D3-3C6BEF70D4A0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D22140B-5905-4128-9C0B-5F1E9D44E836}" type="presOf" srcId="{2E825C86-365A-4EC7-B9D3-3C6BEF70D4A0}" destId="{F15B2388-F806-43D2-81DB-210D692F68B0}" srcOrd="0" destOrd="0" presId="urn:microsoft.com/office/officeart/2005/8/layout/matrix3"/>
    <dgm:cxn modelId="{EE34986E-A22E-4EA4-9752-742C0EF074E9}" srcId="{2E825C86-365A-4EC7-B9D3-3C6BEF70D4A0}" destId="{8A7E7D5D-1DC8-4AF5-B545-F5282CDCC086}" srcOrd="1" destOrd="0" parTransId="{BDDA4CD8-EFF3-48BF-AE42-CE77D8B93950}" sibTransId="{5FE4FD80-30F2-4872-B168-F3A492237BB4}"/>
    <dgm:cxn modelId="{59A5A891-43C0-4EF4-A299-CAEDA019F90C}" type="presOf" srcId="{54F3013B-2C57-4394-906D-2741BA09E140}" destId="{EC4BD381-C83A-4324-ACB8-D02CFE536AE4}" srcOrd="0" destOrd="0" presId="urn:microsoft.com/office/officeart/2005/8/layout/matrix3"/>
    <dgm:cxn modelId="{76235E9F-FBDA-4D14-A9F0-023733B6D53F}" type="presOf" srcId="{8D276C05-72B8-4D5E-9074-0C4BD2215C6A}" destId="{BAEF88C1-5EF7-404E-8ABE-BAF51CC3D244}" srcOrd="0" destOrd="0" presId="urn:microsoft.com/office/officeart/2005/8/layout/matrix3"/>
    <dgm:cxn modelId="{D8B26EB0-F7DA-4B04-9542-7C5985F11C5F}" type="presOf" srcId="{8A7E7D5D-1DC8-4AF5-B545-F5282CDCC086}" destId="{223D399C-7169-4FD3-8D86-1C822C2A12D3}" srcOrd="0" destOrd="0" presId="urn:microsoft.com/office/officeart/2005/8/layout/matrix3"/>
    <dgm:cxn modelId="{9D2858BC-BD8C-4F2F-8216-0F5F35A682A4}" srcId="{2E825C86-365A-4EC7-B9D3-3C6BEF70D4A0}" destId="{1A10B953-758D-4892-84C0-6FB25E145BE8}" srcOrd="0" destOrd="0" parTransId="{5D4881FD-DFEE-4F7E-9E1D-0ADACE74E1AD}" sibTransId="{F042CDF4-2A2B-47B0-85A0-B8DB6CB50019}"/>
    <dgm:cxn modelId="{F0E6F9D5-D0E3-4096-A2A2-CD58B8E764E1}" srcId="{2E825C86-365A-4EC7-B9D3-3C6BEF70D4A0}" destId="{8D276C05-72B8-4D5E-9074-0C4BD2215C6A}" srcOrd="3" destOrd="0" parTransId="{8E24375B-A4CB-4CAD-9F94-D2E1EC14A67C}" sibTransId="{026CA830-5E4E-4BDE-A057-47562E71A3D1}"/>
    <dgm:cxn modelId="{E11FD9EF-C597-4339-801B-15EC8D4B91CC}" type="presOf" srcId="{1A10B953-758D-4892-84C0-6FB25E145BE8}" destId="{468FD240-B5D7-46AD-80B9-9B2640313F83}" srcOrd="0" destOrd="0" presId="urn:microsoft.com/office/officeart/2005/8/layout/matrix3"/>
    <dgm:cxn modelId="{1E154BF9-8E4B-41B8-AEAA-3E19F004E001}" srcId="{2E825C86-365A-4EC7-B9D3-3C6BEF70D4A0}" destId="{54F3013B-2C57-4394-906D-2741BA09E140}" srcOrd="2" destOrd="0" parTransId="{D8BB600B-F886-4A6A-A00A-95747078FD81}" sibTransId="{CC7B162D-23B7-4E8F-B986-2D5D090BC3D6}"/>
    <dgm:cxn modelId="{3916FC19-7BF2-4330-A664-EDA11F91FD36}" type="presParOf" srcId="{F15B2388-F806-43D2-81DB-210D692F68B0}" destId="{DA16C6B6-5506-4C16-8BAD-B4B8495FDF73}" srcOrd="0" destOrd="0" presId="urn:microsoft.com/office/officeart/2005/8/layout/matrix3"/>
    <dgm:cxn modelId="{0ADF6F32-2818-41F1-8531-7C9749886DE9}" type="presParOf" srcId="{F15B2388-F806-43D2-81DB-210D692F68B0}" destId="{468FD240-B5D7-46AD-80B9-9B2640313F83}" srcOrd="1" destOrd="0" presId="urn:microsoft.com/office/officeart/2005/8/layout/matrix3"/>
    <dgm:cxn modelId="{23DDC02B-2BCE-4DCC-825B-18DF3D4A8E12}" type="presParOf" srcId="{F15B2388-F806-43D2-81DB-210D692F68B0}" destId="{223D399C-7169-4FD3-8D86-1C822C2A12D3}" srcOrd="2" destOrd="0" presId="urn:microsoft.com/office/officeart/2005/8/layout/matrix3"/>
    <dgm:cxn modelId="{2449AABF-81DC-43FC-BD26-A31653E389D6}" type="presParOf" srcId="{F15B2388-F806-43D2-81DB-210D692F68B0}" destId="{EC4BD381-C83A-4324-ACB8-D02CFE536AE4}" srcOrd="3" destOrd="0" presId="urn:microsoft.com/office/officeart/2005/8/layout/matrix3"/>
    <dgm:cxn modelId="{B0389A65-4801-4694-BF3A-AA083D7588C5}" type="presParOf" srcId="{F15B2388-F806-43D2-81DB-210D692F68B0}" destId="{BAEF88C1-5EF7-404E-8ABE-BAF51CC3D244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D3485F8-1C92-47E0-80E2-F0D3986D4896}" type="doc">
      <dgm:prSet loTypeId="urn:microsoft.com/office/officeart/2005/8/layout/cycle4" loCatId="cycle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l-GR"/>
        </a:p>
      </dgm:t>
    </dgm:pt>
    <dgm:pt modelId="{B0DE043F-302B-4EBF-9948-D94B2D436F3B}">
      <dgm:prSet phldrT="[Κείμενο]" custT="1"/>
      <dgm:spPr/>
      <dgm:t>
        <a:bodyPr/>
        <a:lstStyle/>
        <a:p>
          <a:r>
            <a:rPr lang="el-GR" sz="1200" dirty="0"/>
            <a:t>Ηγεσία Κόστους</a:t>
          </a:r>
        </a:p>
      </dgm:t>
    </dgm:pt>
    <dgm:pt modelId="{8C6DA3CC-42AB-4DA8-ADD1-C155CF697313}" type="parTrans" cxnId="{648048F9-C44A-4538-BFE4-51F74C4B071F}">
      <dgm:prSet/>
      <dgm:spPr/>
      <dgm:t>
        <a:bodyPr/>
        <a:lstStyle/>
        <a:p>
          <a:endParaRPr lang="el-GR"/>
        </a:p>
      </dgm:t>
    </dgm:pt>
    <dgm:pt modelId="{B4FA8B80-FBB7-4E4E-989C-24DE229BC546}" type="sibTrans" cxnId="{648048F9-C44A-4538-BFE4-51F74C4B071F}">
      <dgm:prSet/>
      <dgm:spPr/>
      <dgm:t>
        <a:bodyPr/>
        <a:lstStyle/>
        <a:p>
          <a:endParaRPr lang="el-GR"/>
        </a:p>
      </dgm:t>
    </dgm:pt>
    <dgm:pt modelId="{FF258330-0C64-430A-AABB-F63EA246067A}">
      <dgm:prSet phldrT="[Κείμενο]"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200" kern="1200" dirty="0">
              <a:solidFill>
                <a:srgbClr val="FFFFFF"/>
              </a:solidFill>
              <a:latin typeface="Arial"/>
              <a:ea typeface="+mn-ea"/>
              <a:cs typeface="+mn-cs"/>
            </a:rPr>
            <a:t>Διαφοροποίηση</a:t>
          </a:r>
        </a:p>
      </dgm:t>
    </dgm:pt>
    <dgm:pt modelId="{ED5F7DE2-3BA9-472B-AF53-5A7D02BCD89D}" type="parTrans" cxnId="{4C8C13BA-4975-439D-B1B9-4BC3F530C645}">
      <dgm:prSet/>
      <dgm:spPr/>
      <dgm:t>
        <a:bodyPr/>
        <a:lstStyle/>
        <a:p>
          <a:endParaRPr lang="el-GR"/>
        </a:p>
      </dgm:t>
    </dgm:pt>
    <dgm:pt modelId="{F4710C1D-2630-4E8C-A535-439AB0BF5118}" type="sibTrans" cxnId="{4C8C13BA-4975-439D-B1B9-4BC3F530C645}">
      <dgm:prSet/>
      <dgm:spPr/>
      <dgm:t>
        <a:bodyPr/>
        <a:lstStyle/>
        <a:p>
          <a:endParaRPr lang="el-GR"/>
        </a:p>
      </dgm:t>
    </dgm:pt>
    <dgm:pt modelId="{6FDEA9D1-5144-444E-8280-9FB13EB64DD7}">
      <dgm:prSet phldrT="[Κείμενο]"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200" kern="1200" dirty="0">
              <a:solidFill>
                <a:srgbClr val="FFFFFF"/>
              </a:solidFill>
              <a:latin typeface="Arial"/>
              <a:ea typeface="+mn-ea"/>
              <a:cs typeface="+mn-cs"/>
            </a:rPr>
            <a:t>Εστίαση με διαφοροποίηση</a:t>
          </a:r>
        </a:p>
      </dgm:t>
    </dgm:pt>
    <dgm:pt modelId="{7C142C06-270E-4A81-849B-6B6063C4E77E}" type="parTrans" cxnId="{FF0016E0-B14D-4EA0-95C4-D47E1F535AFE}">
      <dgm:prSet/>
      <dgm:spPr/>
      <dgm:t>
        <a:bodyPr/>
        <a:lstStyle/>
        <a:p>
          <a:endParaRPr lang="el-GR"/>
        </a:p>
      </dgm:t>
    </dgm:pt>
    <dgm:pt modelId="{11DF4B8B-4F28-4766-BE7B-CD27C84D9E83}" type="sibTrans" cxnId="{FF0016E0-B14D-4EA0-95C4-D47E1F535AFE}">
      <dgm:prSet/>
      <dgm:spPr/>
      <dgm:t>
        <a:bodyPr/>
        <a:lstStyle/>
        <a:p>
          <a:endParaRPr lang="el-GR"/>
        </a:p>
      </dgm:t>
    </dgm:pt>
    <dgm:pt modelId="{6F7F95D2-EEDF-40DB-9E1C-8DD1B8074DB2}">
      <dgm:prSet phldrT="[Κείμενο]" custT="1"/>
      <dgm:spPr/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200" kern="1200" dirty="0">
              <a:solidFill>
                <a:srgbClr val="FFFFFF"/>
              </a:solidFill>
              <a:latin typeface="Arial"/>
              <a:ea typeface="+mn-ea"/>
              <a:cs typeface="+mn-cs"/>
            </a:rPr>
            <a:t>Εστίαση με ηγεσία κόστους</a:t>
          </a:r>
        </a:p>
      </dgm:t>
    </dgm:pt>
    <dgm:pt modelId="{81DD04F2-99D3-466F-A3E4-ACE865B30441}" type="parTrans" cxnId="{03A142AD-A4B9-4328-BF7C-5B59EBA926AA}">
      <dgm:prSet/>
      <dgm:spPr/>
      <dgm:t>
        <a:bodyPr/>
        <a:lstStyle/>
        <a:p>
          <a:endParaRPr lang="el-GR"/>
        </a:p>
      </dgm:t>
    </dgm:pt>
    <dgm:pt modelId="{9940FE12-A721-453F-A994-E894DE35CDC1}" type="sibTrans" cxnId="{03A142AD-A4B9-4328-BF7C-5B59EBA926AA}">
      <dgm:prSet/>
      <dgm:spPr/>
      <dgm:t>
        <a:bodyPr/>
        <a:lstStyle/>
        <a:p>
          <a:endParaRPr lang="el-GR"/>
        </a:p>
      </dgm:t>
    </dgm:pt>
    <dgm:pt modelId="{FE4FC78F-5B61-4326-9AA6-FA3EDE1B98BF}" type="pres">
      <dgm:prSet presAssocID="{AD3485F8-1C92-47E0-80E2-F0D3986D4896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363FC4A0-14FA-4EE8-A5DE-58F4E67DE8EA}" type="pres">
      <dgm:prSet presAssocID="{AD3485F8-1C92-47E0-80E2-F0D3986D4896}" presName="children" presStyleCnt="0"/>
      <dgm:spPr/>
    </dgm:pt>
    <dgm:pt modelId="{669FFD7F-8BAF-4631-89D5-F9E1D18B0EF3}" type="pres">
      <dgm:prSet presAssocID="{AD3485F8-1C92-47E0-80E2-F0D3986D4896}" presName="childPlaceholder" presStyleCnt="0"/>
      <dgm:spPr/>
    </dgm:pt>
    <dgm:pt modelId="{25F14810-828C-415E-BE61-C128B75D1A17}" type="pres">
      <dgm:prSet presAssocID="{AD3485F8-1C92-47E0-80E2-F0D3986D4896}" presName="circle" presStyleCnt="0"/>
      <dgm:spPr/>
    </dgm:pt>
    <dgm:pt modelId="{9F54DF37-7014-4748-9C3B-9CBD833B38BC}" type="pres">
      <dgm:prSet presAssocID="{AD3485F8-1C92-47E0-80E2-F0D3986D4896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99330C52-7396-4637-BAA7-86979C713D1A}" type="pres">
      <dgm:prSet presAssocID="{AD3485F8-1C92-47E0-80E2-F0D3986D4896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E739C0A0-6E90-4D85-AA14-41351468D376}" type="pres">
      <dgm:prSet presAssocID="{AD3485F8-1C92-47E0-80E2-F0D3986D4896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2F7259CB-62E5-4C24-8C8D-FA3DA6C5F9A7}" type="pres">
      <dgm:prSet presAssocID="{AD3485F8-1C92-47E0-80E2-F0D3986D4896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E53268D9-A2F3-4DED-A8E0-DE5B5A13387A}" type="pres">
      <dgm:prSet presAssocID="{AD3485F8-1C92-47E0-80E2-F0D3986D4896}" presName="quadrantPlaceholder" presStyleCnt="0"/>
      <dgm:spPr/>
    </dgm:pt>
    <dgm:pt modelId="{BFF6587E-6353-48DE-85F1-93B728527619}" type="pres">
      <dgm:prSet presAssocID="{AD3485F8-1C92-47E0-80E2-F0D3986D4896}" presName="center1" presStyleLbl="fgShp" presStyleIdx="0" presStyleCnt="2"/>
      <dgm:spPr/>
    </dgm:pt>
    <dgm:pt modelId="{A8AF7D75-D41B-48C0-A8B0-C987ABFCA3AD}" type="pres">
      <dgm:prSet presAssocID="{AD3485F8-1C92-47E0-80E2-F0D3986D4896}" presName="center2" presStyleLbl="fgShp" presStyleIdx="1" presStyleCnt="2"/>
      <dgm:spPr/>
    </dgm:pt>
  </dgm:ptLst>
  <dgm:cxnLst>
    <dgm:cxn modelId="{F5A84A07-97C8-4A68-8F71-F104D120DA07}" type="presOf" srcId="{AD3485F8-1C92-47E0-80E2-F0D3986D4896}" destId="{FE4FC78F-5B61-4326-9AA6-FA3EDE1B98BF}" srcOrd="0" destOrd="0" presId="urn:microsoft.com/office/officeart/2005/8/layout/cycle4"/>
    <dgm:cxn modelId="{3B303F31-3736-46D6-931C-0142AE8FB34A}" type="presOf" srcId="{6F7F95D2-EEDF-40DB-9E1C-8DD1B8074DB2}" destId="{2F7259CB-62E5-4C24-8C8D-FA3DA6C5F9A7}" srcOrd="0" destOrd="0" presId="urn:microsoft.com/office/officeart/2005/8/layout/cycle4"/>
    <dgm:cxn modelId="{B72BAA37-3464-4C31-A443-F29265AB0513}" type="presOf" srcId="{6FDEA9D1-5144-444E-8280-9FB13EB64DD7}" destId="{E739C0A0-6E90-4D85-AA14-41351468D376}" srcOrd="0" destOrd="0" presId="urn:microsoft.com/office/officeart/2005/8/layout/cycle4"/>
    <dgm:cxn modelId="{03A142AD-A4B9-4328-BF7C-5B59EBA926AA}" srcId="{AD3485F8-1C92-47E0-80E2-F0D3986D4896}" destId="{6F7F95D2-EEDF-40DB-9E1C-8DD1B8074DB2}" srcOrd="3" destOrd="0" parTransId="{81DD04F2-99D3-466F-A3E4-ACE865B30441}" sibTransId="{9940FE12-A721-453F-A994-E894DE35CDC1}"/>
    <dgm:cxn modelId="{24AC87B4-9975-4D10-BE81-3D2AEE14931D}" type="presOf" srcId="{B0DE043F-302B-4EBF-9948-D94B2D436F3B}" destId="{9F54DF37-7014-4748-9C3B-9CBD833B38BC}" srcOrd="0" destOrd="0" presId="urn:microsoft.com/office/officeart/2005/8/layout/cycle4"/>
    <dgm:cxn modelId="{4C8C13BA-4975-439D-B1B9-4BC3F530C645}" srcId="{AD3485F8-1C92-47E0-80E2-F0D3986D4896}" destId="{FF258330-0C64-430A-AABB-F63EA246067A}" srcOrd="1" destOrd="0" parTransId="{ED5F7DE2-3BA9-472B-AF53-5A7D02BCD89D}" sibTransId="{F4710C1D-2630-4E8C-A535-439AB0BF5118}"/>
    <dgm:cxn modelId="{4335A4D8-4260-41A8-9519-FBFB9D6E6604}" type="presOf" srcId="{FF258330-0C64-430A-AABB-F63EA246067A}" destId="{99330C52-7396-4637-BAA7-86979C713D1A}" srcOrd="0" destOrd="0" presId="urn:microsoft.com/office/officeart/2005/8/layout/cycle4"/>
    <dgm:cxn modelId="{FF0016E0-B14D-4EA0-95C4-D47E1F535AFE}" srcId="{AD3485F8-1C92-47E0-80E2-F0D3986D4896}" destId="{6FDEA9D1-5144-444E-8280-9FB13EB64DD7}" srcOrd="2" destOrd="0" parTransId="{7C142C06-270E-4A81-849B-6B6063C4E77E}" sibTransId="{11DF4B8B-4F28-4766-BE7B-CD27C84D9E83}"/>
    <dgm:cxn modelId="{648048F9-C44A-4538-BFE4-51F74C4B071F}" srcId="{AD3485F8-1C92-47E0-80E2-F0D3986D4896}" destId="{B0DE043F-302B-4EBF-9948-D94B2D436F3B}" srcOrd="0" destOrd="0" parTransId="{8C6DA3CC-42AB-4DA8-ADD1-C155CF697313}" sibTransId="{B4FA8B80-FBB7-4E4E-989C-24DE229BC546}"/>
    <dgm:cxn modelId="{CB12F581-8BE9-4EF1-8682-6EB5555CD92A}" type="presParOf" srcId="{FE4FC78F-5B61-4326-9AA6-FA3EDE1B98BF}" destId="{363FC4A0-14FA-4EE8-A5DE-58F4E67DE8EA}" srcOrd="0" destOrd="0" presId="urn:microsoft.com/office/officeart/2005/8/layout/cycle4"/>
    <dgm:cxn modelId="{31180BD6-E65C-4776-97B1-25583E559804}" type="presParOf" srcId="{363FC4A0-14FA-4EE8-A5DE-58F4E67DE8EA}" destId="{669FFD7F-8BAF-4631-89D5-F9E1D18B0EF3}" srcOrd="0" destOrd="0" presId="urn:microsoft.com/office/officeart/2005/8/layout/cycle4"/>
    <dgm:cxn modelId="{E84EEFA4-F396-4646-8467-D23E78D03431}" type="presParOf" srcId="{FE4FC78F-5B61-4326-9AA6-FA3EDE1B98BF}" destId="{25F14810-828C-415E-BE61-C128B75D1A17}" srcOrd="1" destOrd="0" presId="urn:microsoft.com/office/officeart/2005/8/layout/cycle4"/>
    <dgm:cxn modelId="{69401175-D34A-45C5-8C8E-3BB83E7B4828}" type="presParOf" srcId="{25F14810-828C-415E-BE61-C128B75D1A17}" destId="{9F54DF37-7014-4748-9C3B-9CBD833B38BC}" srcOrd="0" destOrd="0" presId="urn:microsoft.com/office/officeart/2005/8/layout/cycle4"/>
    <dgm:cxn modelId="{8729B7CC-99FC-4690-92E1-299A48CE12FD}" type="presParOf" srcId="{25F14810-828C-415E-BE61-C128B75D1A17}" destId="{99330C52-7396-4637-BAA7-86979C713D1A}" srcOrd="1" destOrd="0" presId="urn:microsoft.com/office/officeart/2005/8/layout/cycle4"/>
    <dgm:cxn modelId="{BBDC7623-DB53-4799-AD1F-2537A2E718C7}" type="presParOf" srcId="{25F14810-828C-415E-BE61-C128B75D1A17}" destId="{E739C0A0-6E90-4D85-AA14-41351468D376}" srcOrd="2" destOrd="0" presId="urn:microsoft.com/office/officeart/2005/8/layout/cycle4"/>
    <dgm:cxn modelId="{7360434A-BC1E-435A-B423-1C330400BD28}" type="presParOf" srcId="{25F14810-828C-415E-BE61-C128B75D1A17}" destId="{2F7259CB-62E5-4C24-8C8D-FA3DA6C5F9A7}" srcOrd="3" destOrd="0" presId="urn:microsoft.com/office/officeart/2005/8/layout/cycle4"/>
    <dgm:cxn modelId="{3503D90B-C8A2-4504-B33A-22B7B78D1108}" type="presParOf" srcId="{25F14810-828C-415E-BE61-C128B75D1A17}" destId="{E53268D9-A2F3-4DED-A8E0-DE5B5A13387A}" srcOrd="4" destOrd="0" presId="urn:microsoft.com/office/officeart/2005/8/layout/cycle4"/>
    <dgm:cxn modelId="{2982852E-74A3-4CD4-9487-B6E19EF519FA}" type="presParOf" srcId="{FE4FC78F-5B61-4326-9AA6-FA3EDE1B98BF}" destId="{BFF6587E-6353-48DE-85F1-93B728527619}" srcOrd="2" destOrd="0" presId="urn:microsoft.com/office/officeart/2005/8/layout/cycle4"/>
    <dgm:cxn modelId="{FFFBB297-9EE1-42B9-B613-30FDE76C786A}" type="presParOf" srcId="{FE4FC78F-5B61-4326-9AA6-FA3EDE1B98BF}" destId="{A8AF7D75-D41B-48C0-A8B0-C987ABFCA3AD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80A0C5-0296-4DF1-9939-84EB64D2D769}">
      <dsp:nvSpPr>
        <dsp:cNvPr id="0" name=""/>
        <dsp:cNvSpPr/>
      </dsp:nvSpPr>
      <dsp:spPr>
        <a:xfrm>
          <a:off x="1484383" y="462999"/>
          <a:ext cx="3118069" cy="3118069"/>
        </a:xfrm>
        <a:prstGeom prst="blockArc">
          <a:avLst>
            <a:gd name="adj1" fmla="val 10800000"/>
            <a:gd name="adj2" fmla="val 16200000"/>
            <a:gd name="adj3" fmla="val 4643"/>
          </a:avLst>
        </a:prstGeom>
        <a:solidFill>
          <a:schemeClr val="accent6">
            <a:shade val="90000"/>
            <a:hueOff val="351398"/>
            <a:satOff val="-29273"/>
            <a:lumOff val="399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2C63B6-B05B-434B-B019-B7DE66C58FF9}">
      <dsp:nvSpPr>
        <dsp:cNvPr id="0" name=""/>
        <dsp:cNvSpPr/>
      </dsp:nvSpPr>
      <dsp:spPr>
        <a:xfrm>
          <a:off x="1484383" y="462999"/>
          <a:ext cx="3118069" cy="3118069"/>
        </a:xfrm>
        <a:prstGeom prst="blockArc">
          <a:avLst>
            <a:gd name="adj1" fmla="val 5400000"/>
            <a:gd name="adj2" fmla="val 10800000"/>
            <a:gd name="adj3" fmla="val 4643"/>
          </a:avLst>
        </a:prstGeom>
        <a:solidFill>
          <a:schemeClr val="accent6">
            <a:shade val="90000"/>
            <a:hueOff val="234265"/>
            <a:satOff val="-19515"/>
            <a:lumOff val="2661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7267DD-CEDD-40E2-A9F2-93213ABDA3C1}">
      <dsp:nvSpPr>
        <dsp:cNvPr id="0" name=""/>
        <dsp:cNvSpPr/>
      </dsp:nvSpPr>
      <dsp:spPr>
        <a:xfrm>
          <a:off x="1484383" y="462999"/>
          <a:ext cx="3118069" cy="3118069"/>
        </a:xfrm>
        <a:prstGeom prst="blockArc">
          <a:avLst>
            <a:gd name="adj1" fmla="val 0"/>
            <a:gd name="adj2" fmla="val 5400000"/>
            <a:gd name="adj3" fmla="val 4643"/>
          </a:avLst>
        </a:prstGeom>
        <a:solidFill>
          <a:schemeClr val="accent6">
            <a:shade val="90000"/>
            <a:hueOff val="117133"/>
            <a:satOff val="-9758"/>
            <a:lumOff val="133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553B3D-3BA1-4DBE-B2D0-C9BC1128C4A9}">
      <dsp:nvSpPr>
        <dsp:cNvPr id="0" name=""/>
        <dsp:cNvSpPr/>
      </dsp:nvSpPr>
      <dsp:spPr>
        <a:xfrm>
          <a:off x="1484383" y="462999"/>
          <a:ext cx="3118069" cy="3118069"/>
        </a:xfrm>
        <a:prstGeom prst="blockArc">
          <a:avLst>
            <a:gd name="adj1" fmla="val 16200000"/>
            <a:gd name="adj2" fmla="val 0"/>
            <a:gd name="adj3" fmla="val 4643"/>
          </a:avLst>
        </a:prstGeom>
        <a:solidFill>
          <a:schemeClr val="accent6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DD7F2E-BF62-489F-B235-805B3D3BBBC6}">
      <dsp:nvSpPr>
        <dsp:cNvPr id="0" name=""/>
        <dsp:cNvSpPr/>
      </dsp:nvSpPr>
      <dsp:spPr>
        <a:xfrm>
          <a:off x="2325365" y="1303981"/>
          <a:ext cx="1436105" cy="1436105"/>
        </a:xfrm>
        <a:prstGeom prst="ellipse">
          <a:avLst/>
        </a:prstGeom>
        <a:solidFill>
          <a:schemeClr val="accent6">
            <a:alpha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200" kern="1200" dirty="0"/>
            <a:t>Ανταγωνισμός</a:t>
          </a:r>
        </a:p>
      </dsp:txBody>
      <dsp:txXfrm>
        <a:off x="2535678" y="1514294"/>
        <a:ext cx="1015479" cy="1015479"/>
      </dsp:txXfrm>
    </dsp:sp>
    <dsp:sp modelId="{5C83627A-E4FF-48BF-BA89-9DA80DF9A213}">
      <dsp:nvSpPr>
        <dsp:cNvPr id="0" name=""/>
        <dsp:cNvSpPr/>
      </dsp:nvSpPr>
      <dsp:spPr>
        <a:xfrm>
          <a:off x="2407325" y="-122677"/>
          <a:ext cx="1272184" cy="1243734"/>
        </a:xfrm>
        <a:prstGeom prst="ellipse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 dirty="0"/>
            <a:t>Πελάτες</a:t>
          </a:r>
          <a:endParaRPr lang="el-GR" sz="900" kern="1200" dirty="0"/>
        </a:p>
      </dsp:txBody>
      <dsp:txXfrm>
        <a:off x="2593632" y="59464"/>
        <a:ext cx="899570" cy="879452"/>
      </dsp:txXfrm>
    </dsp:sp>
    <dsp:sp modelId="{1B15B2CA-1B16-437D-9EF7-6632A1003C53}">
      <dsp:nvSpPr>
        <dsp:cNvPr id="0" name=""/>
        <dsp:cNvSpPr/>
      </dsp:nvSpPr>
      <dsp:spPr>
        <a:xfrm>
          <a:off x="3884586" y="1337071"/>
          <a:ext cx="1363352" cy="1369926"/>
        </a:xfrm>
        <a:prstGeom prst="ellipse">
          <a:avLst/>
        </a:prstGeom>
        <a:solidFill>
          <a:schemeClr val="accent6">
            <a:alpha val="90000"/>
            <a:hueOff val="0"/>
            <a:satOff val="0"/>
            <a:lumOff val="0"/>
            <a:alphaOff val="-1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200" kern="1200" dirty="0"/>
            <a:t>Απειλή νεοεισερχό-ντων</a:t>
          </a:r>
          <a:endParaRPr lang="el-GR" sz="1000" kern="1200" dirty="0"/>
        </a:p>
      </dsp:txBody>
      <dsp:txXfrm>
        <a:off x="4084244" y="1537692"/>
        <a:ext cx="964036" cy="968684"/>
      </dsp:txXfrm>
    </dsp:sp>
    <dsp:sp modelId="{CB918AAE-D534-4DC6-9EBB-0392999B635C}">
      <dsp:nvSpPr>
        <dsp:cNvPr id="0" name=""/>
        <dsp:cNvSpPr/>
      </dsp:nvSpPr>
      <dsp:spPr>
        <a:xfrm>
          <a:off x="2377489" y="2913336"/>
          <a:ext cx="1331857" cy="1263086"/>
        </a:xfrm>
        <a:prstGeom prst="ellipse">
          <a:avLst/>
        </a:prstGeom>
        <a:solidFill>
          <a:schemeClr val="accent6">
            <a:alpha val="90000"/>
            <a:hueOff val="0"/>
            <a:satOff val="0"/>
            <a:lumOff val="0"/>
            <a:alphaOff val="-2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200" kern="1200" dirty="0"/>
            <a:t>Προμηθευτές</a:t>
          </a:r>
        </a:p>
      </dsp:txBody>
      <dsp:txXfrm>
        <a:off x="2572535" y="3098311"/>
        <a:ext cx="941765" cy="893136"/>
      </dsp:txXfrm>
    </dsp:sp>
    <dsp:sp modelId="{BBB98649-C31F-4CD0-9246-2A6ED8FB5257}">
      <dsp:nvSpPr>
        <dsp:cNvPr id="0" name=""/>
        <dsp:cNvSpPr/>
      </dsp:nvSpPr>
      <dsp:spPr>
        <a:xfrm>
          <a:off x="803797" y="1337071"/>
          <a:ext cx="1433550" cy="1369926"/>
        </a:xfrm>
        <a:prstGeom prst="ellipse">
          <a:avLst/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100" b="1" kern="1200" dirty="0"/>
            <a:t>Υποκατάστατα</a:t>
          </a:r>
        </a:p>
      </dsp:txBody>
      <dsp:txXfrm>
        <a:off x="1013736" y="1537692"/>
        <a:ext cx="1013672" cy="9686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16C6B6-5506-4C16-8BAD-B4B8495FDF73}">
      <dsp:nvSpPr>
        <dsp:cNvPr id="0" name=""/>
        <dsp:cNvSpPr/>
      </dsp:nvSpPr>
      <dsp:spPr>
        <a:xfrm>
          <a:off x="292742" y="0"/>
          <a:ext cx="4071731" cy="4071731"/>
        </a:xfrm>
        <a:prstGeom prst="diamond">
          <a:avLst/>
        </a:prstGeom>
        <a:blipFill rotWithShape="0"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8FD240-B5D7-46AD-80B9-9B2640313F83}">
      <dsp:nvSpPr>
        <dsp:cNvPr id="0" name=""/>
        <dsp:cNvSpPr/>
      </dsp:nvSpPr>
      <dsp:spPr>
        <a:xfrm>
          <a:off x="679556" y="386814"/>
          <a:ext cx="1587975" cy="1587975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kern="1200" dirty="0"/>
            <a:t>Διείσδυση αγοράς</a:t>
          </a:r>
        </a:p>
      </dsp:txBody>
      <dsp:txXfrm>
        <a:off x="757075" y="464333"/>
        <a:ext cx="1432937" cy="1432937"/>
      </dsp:txXfrm>
    </dsp:sp>
    <dsp:sp modelId="{223D399C-7169-4FD3-8D86-1C822C2A12D3}">
      <dsp:nvSpPr>
        <dsp:cNvPr id="0" name=""/>
        <dsp:cNvSpPr/>
      </dsp:nvSpPr>
      <dsp:spPr>
        <a:xfrm>
          <a:off x="2389683" y="386814"/>
          <a:ext cx="1587975" cy="1587975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-1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kern="1200" dirty="0"/>
            <a:t>Ανάπτυξη Προϊόντος</a:t>
          </a:r>
        </a:p>
      </dsp:txBody>
      <dsp:txXfrm>
        <a:off x="2467202" y="464333"/>
        <a:ext cx="1432937" cy="1432937"/>
      </dsp:txXfrm>
    </dsp:sp>
    <dsp:sp modelId="{EC4BD381-C83A-4324-ACB8-D02CFE536AE4}">
      <dsp:nvSpPr>
        <dsp:cNvPr id="0" name=""/>
        <dsp:cNvSpPr/>
      </dsp:nvSpPr>
      <dsp:spPr>
        <a:xfrm>
          <a:off x="679556" y="2096941"/>
          <a:ext cx="1587975" cy="1587975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-2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kern="1200" dirty="0"/>
            <a:t>Ανάπτυξη Αγοράς</a:t>
          </a:r>
        </a:p>
      </dsp:txBody>
      <dsp:txXfrm>
        <a:off x="757075" y="2174460"/>
        <a:ext cx="1432937" cy="1432937"/>
      </dsp:txXfrm>
    </dsp:sp>
    <dsp:sp modelId="{BAEF88C1-5EF7-404E-8ABE-BAF51CC3D244}">
      <dsp:nvSpPr>
        <dsp:cNvPr id="0" name=""/>
        <dsp:cNvSpPr/>
      </dsp:nvSpPr>
      <dsp:spPr>
        <a:xfrm>
          <a:off x="2389683" y="2096941"/>
          <a:ext cx="1587975" cy="1587975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kern="1200" dirty="0"/>
            <a:t>Ασυσχέτιστη διαφοροποίηση</a:t>
          </a:r>
        </a:p>
      </dsp:txBody>
      <dsp:txXfrm>
        <a:off x="2467202" y="2174460"/>
        <a:ext cx="1432937" cy="14329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54DF37-7014-4748-9C3B-9CBD833B38BC}">
      <dsp:nvSpPr>
        <dsp:cNvPr id="0" name=""/>
        <dsp:cNvSpPr/>
      </dsp:nvSpPr>
      <dsp:spPr>
        <a:xfrm>
          <a:off x="1160350" y="203285"/>
          <a:ext cx="1544258" cy="1544258"/>
        </a:xfrm>
        <a:prstGeom prst="pieWedge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200" kern="1200" dirty="0"/>
            <a:t>Ηγεσία Κόστους</a:t>
          </a:r>
        </a:p>
      </dsp:txBody>
      <dsp:txXfrm>
        <a:off x="1612653" y="655588"/>
        <a:ext cx="1091955" cy="1091955"/>
      </dsp:txXfrm>
    </dsp:sp>
    <dsp:sp modelId="{99330C52-7396-4637-BAA7-86979C713D1A}">
      <dsp:nvSpPr>
        <dsp:cNvPr id="0" name=""/>
        <dsp:cNvSpPr/>
      </dsp:nvSpPr>
      <dsp:spPr>
        <a:xfrm rot="5400000">
          <a:off x="2775937" y="203285"/>
          <a:ext cx="1544258" cy="1544258"/>
        </a:xfrm>
        <a:prstGeom prst="pieWedge">
          <a:avLst/>
        </a:prstGeom>
        <a:solidFill>
          <a:schemeClr val="accent6">
            <a:alpha val="90000"/>
            <a:hueOff val="0"/>
            <a:satOff val="0"/>
            <a:lumOff val="0"/>
            <a:alphaOff val="-1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200" kern="1200" dirty="0">
              <a:solidFill>
                <a:srgbClr val="FFFFFF"/>
              </a:solidFill>
              <a:latin typeface="Arial"/>
              <a:ea typeface="+mn-ea"/>
              <a:cs typeface="+mn-cs"/>
            </a:rPr>
            <a:t>Διαφοροποίηση</a:t>
          </a:r>
        </a:p>
      </dsp:txBody>
      <dsp:txXfrm rot="-5400000">
        <a:off x="2775937" y="655588"/>
        <a:ext cx="1091955" cy="1091955"/>
      </dsp:txXfrm>
    </dsp:sp>
    <dsp:sp modelId="{E739C0A0-6E90-4D85-AA14-41351468D376}">
      <dsp:nvSpPr>
        <dsp:cNvPr id="0" name=""/>
        <dsp:cNvSpPr/>
      </dsp:nvSpPr>
      <dsp:spPr>
        <a:xfrm rot="10800000">
          <a:off x="2775937" y="1818872"/>
          <a:ext cx="1544258" cy="1544258"/>
        </a:xfrm>
        <a:prstGeom prst="pieWedge">
          <a:avLst/>
        </a:prstGeom>
        <a:solidFill>
          <a:schemeClr val="accent6">
            <a:alpha val="90000"/>
            <a:hueOff val="0"/>
            <a:satOff val="0"/>
            <a:lumOff val="0"/>
            <a:alphaOff val="-2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200" kern="1200" dirty="0">
              <a:solidFill>
                <a:srgbClr val="FFFFFF"/>
              </a:solidFill>
              <a:latin typeface="Arial"/>
              <a:ea typeface="+mn-ea"/>
              <a:cs typeface="+mn-cs"/>
            </a:rPr>
            <a:t>Εστίαση με διαφοροποίηση</a:t>
          </a:r>
        </a:p>
      </dsp:txBody>
      <dsp:txXfrm rot="10800000">
        <a:off x="2775937" y="1818872"/>
        <a:ext cx="1091955" cy="1091955"/>
      </dsp:txXfrm>
    </dsp:sp>
    <dsp:sp modelId="{2F7259CB-62E5-4C24-8C8D-FA3DA6C5F9A7}">
      <dsp:nvSpPr>
        <dsp:cNvPr id="0" name=""/>
        <dsp:cNvSpPr/>
      </dsp:nvSpPr>
      <dsp:spPr>
        <a:xfrm rot="16200000">
          <a:off x="1160350" y="1818872"/>
          <a:ext cx="1544258" cy="1544258"/>
        </a:xfrm>
        <a:prstGeom prst="pieWedge">
          <a:avLst/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200" kern="1200" dirty="0">
              <a:solidFill>
                <a:srgbClr val="FFFFFF"/>
              </a:solidFill>
              <a:latin typeface="Arial"/>
              <a:ea typeface="+mn-ea"/>
              <a:cs typeface="+mn-cs"/>
            </a:rPr>
            <a:t>Εστίαση με ηγεσία κόστους</a:t>
          </a:r>
        </a:p>
      </dsp:txBody>
      <dsp:txXfrm rot="5400000">
        <a:off x="1612653" y="1818872"/>
        <a:ext cx="1091955" cy="1091955"/>
      </dsp:txXfrm>
    </dsp:sp>
    <dsp:sp modelId="{BFF6587E-6353-48DE-85F1-93B728527619}">
      <dsp:nvSpPr>
        <dsp:cNvPr id="0" name=""/>
        <dsp:cNvSpPr/>
      </dsp:nvSpPr>
      <dsp:spPr>
        <a:xfrm>
          <a:off x="2473683" y="1462230"/>
          <a:ext cx="533179" cy="463634"/>
        </a:xfrm>
        <a:prstGeom prst="circular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AF7D75-D41B-48C0-A8B0-C987ABFCA3AD}">
      <dsp:nvSpPr>
        <dsp:cNvPr id="0" name=""/>
        <dsp:cNvSpPr/>
      </dsp:nvSpPr>
      <dsp:spPr>
        <a:xfrm rot="10800000">
          <a:off x="2473683" y="1640551"/>
          <a:ext cx="533179" cy="463634"/>
        </a:xfrm>
        <a:prstGeom prst="circular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>
            <a:extLst>
              <a:ext uri="{FF2B5EF4-FFF2-40B4-BE49-F238E27FC236}">
                <a16:creationId xmlns:a16="http://schemas.microsoft.com/office/drawing/2014/main" id="{B157D6FA-8286-4BF3-A1EB-AC2224F98B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 dirty="0"/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77E2F4BD-F01B-4DBC-9A23-E9372B11001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FE138A-E82D-4CC7-B787-14DB9F2E074D}" type="datetimeFigureOut">
              <a:rPr lang="el-GR" smtClean="0"/>
              <a:t>04/06/2021</a:t>
            </a:fld>
            <a:endParaRPr lang="el-GR" dirty="0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BEA3991D-78E6-47EF-8EDB-05E9B87D14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 dirty="0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2B764538-9345-42F8-AC0F-A964BE541C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1F68EE-A534-4DD0-A52D-EB5D9F2ED3A4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9997668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851879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533567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b="1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b="1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b="1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b="1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b="1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b="1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3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_2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flipH="1">
            <a:off x="4568412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646550" y="1989500"/>
            <a:ext cx="3246900" cy="21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  <a:defRPr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23" name="Google Shape;23;p4"/>
          <p:cNvSpPr/>
          <p:nvPr/>
        </p:nvSpPr>
        <p:spPr>
          <a:xfrm flipH="1">
            <a:off x="4455300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2"/>
          </p:nvPr>
        </p:nvSpPr>
        <p:spPr>
          <a:xfrm>
            <a:off x="5130225" y="1016000"/>
            <a:ext cx="34707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800"/>
              <a:buAutoNum type="arabicPeriod"/>
              <a:defRPr sz="18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999999"/>
                </a:solidFill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999999"/>
                </a:solidFill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999999"/>
                </a:solidFill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rabicPeriod"/>
              <a:defRPr>
                <a:solidFill>
                  <a:srgbClr val="999999"/>
                </a:solidFill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646573" y="1016000"/>
            <a:ext cx="3246900" cy="9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 rot="5400000" flipH="1">
            <a:off x="4518950" y="-3360875"/>
            <a:ext cx="113100" cy="91512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5"/>
          <p:cNvSpPr/>
          <p:nvPr/>
        </p:nvSpPr>
        <p:spPr>
          <a:xfrm>
            <a:off x="-7125" y="1271275"/>
            <a:ext cx="9151200" cy="387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1847275" y="1704600"/>
            <a:ext cx="5449500" cy="27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Georgia"/>
              <a:buChar char="▪"/>
              <a:defRPr sz="2400" i="1"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/>
          <p:nvPr/>
        </p:nvSpPr>
        <p:spPr>
          <a:xfrm>
            <a:off x="3593400" y="22772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“</a:t>
            </a:r>
            <a:endParaRPr sz="7200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6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with intro text">
  <p:cSld name="TITLE_AND_BODY_1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8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3090625" y="2004325"/>
            <a:ext cx="27270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3"/>
          </p:nvPr>
        </p:nvSpPr>
        <p:spPr>
          <a:xfrm>
            <a:off x="5959744" y="2004325"/>
            <a:ext cx="27270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left">
  <p:cSld name="TITLE_AND_BODY_1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55;p9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13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234450" y="2004325"/>
            <a:ext cx="20463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half">
  <p:cSld name="TITLE_AND_BODY_1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" name="Google Shape;61;p10"/>
          <p:cNvSpPr/>
          <p:nvPr/>
        </p:nvSpPr>
        <p:spPr>
          <a:xfrm>
            <a:off x="4574903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511425" y="575500"/>
            <a:ext cx="3517200" cy="97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511425" y="1598600"/>
            <a:ext cx="3517200" cy="29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1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1"/>
          </p:nvPr>
        </p:nvSpPr>
        <p:spPr>
          <a:xfrm>
            <a:off x="3062200" y="575500"/>
            <a:ext cx="27300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2"/>
          </p:nvPr>
        </p:nvSpPr>
        <p:spPr>
          <a:xfrm>
            <a:off x="5956701" y="575500"/>
            <a:ext cx="27300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2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>
            <a:off x="3069325" y="575500"/>
            <a:ext cx="17898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body" idx="2"/>
          </p:nvPr>
        </p:nvSpPr>
        <p:spPr>
          <a:xfrm>
            <a:off x="4951006" y="575500"/>
            <a:ext cx="17898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body" idx="3"/>
          </p:nvPr>
        </p:nvSpPr>
        <p:spPr>
          <a:xfrm>
            <a:off x="6832686" y="575500"/>
            <a:ext cx="17898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fo.gr/culture/design/mpikame-sta-grafeia-toy-skroutzgr" TargetMode="External"/><Relationship Id="rId13" Type="http://schemas.openxmlformats.org/officeDocument/2006/relationships/hyperlink" Target="https://www.businessdaily.gr/epiheiriseis/32207_ependytiko-fund-ton-109-dis-dol-poy-saronei-ellinikes-etaireies" TargetMode="External"/><Relationship Id="rId3" Type="http://schemas.openxmlformats.org/officeDocument/2006/relationships/image" Target="../media/image36.png"/><Relationship Id="rId7" Type="http://schemas.openxmlformats.org/officeDocument/2006/relationships/hyperlink" Target="https://www.skroutz.gr/blog/posts/200-dimiourgontas-to-skroutz-awesome-factory" TargetMode="External"/><Relationship Id="rId12" Type="http://schemas.openxmlformats.org/officeDocument/2006/relationships/hyperlink" Target="https://www.bankingnews.gr/index.php?id=350528&amp;fbclid=IwAR383fah-_M9MHiUpvEodQDilCeOD-Ar-jUWErCR4kPXrtZyJ2xFSKt2w_U" TargetMode="External"/><Relationship Id="rId17" Type="http://schemas.openxmlformats.org/officeDocument/2006/relationships/hyperlink" Target="https://www.skroutz.gr/advertising" TargetMode="External"/><Relationship Id="rId2" Type="http://schemas.openxmlformats.org/officeDocument/2006/relationships/image" Target="../media/image35.jpg"/><Relationship Id="rId16" Type="http://schemas.openxmlformats.org/officeDocument/2006/relationships/hyperlink" Target="https://www.skroutz.gr/blog/mission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skroutz.gr/careers" TargetMode="External"/><Relationship Id="rId11" Type="http://schemas.openxmlformats.org/officeDocument/2006/relationships/hyperlink" Target="https://www.skroutz.gr/blog/posts/475-i-skroutz-anakoinonei-ependytiki-symfonia-me-tin-cvc-capital-partners" TargetMode="External"/><Relationship Id="rId5" Type="http://schemas.openxmlformats.org/officeDocument/2006/relationships/image" Target="../media/image38.svg"/><Relationship Id="rId15" Type="http://schemas.openxmlformats.org/officeDocument/2006/relationships/hyperlink" Target="https://www.news247.gr/weekend-edition/i-skroutz-einai-i-etaireia-poy-tha-itheles-na-doyleyeis-kai-den-to-xereis.6332805.html?fbclid=IwAR0DrKEEmYmw-r-XOIxCODmnkIA20UFzofsQORjsxwOou0z6272TrtlpII0" TargetMode="External"/><Relationship Id="rId10" Type="http://schemas.openxmlformats.org/officeDocument/2006/relationships/hyperlink" Target="https://b.scdn.gr/ds/blog/attachments/479/20200928101648_8ceb64f7.pdf" TargetMode="External"/><Relationship Id="rId4" Type="http://schemas.openxmlformats.org/officeDocument/2006/relationships/image" Target="../media/image37.png"/><Relationship Id="rId9" Type="http://schemas.openxmlformats.org/officeDocument/2006/relationships/hyperlink" Target="https://www.newmoney.gr/roh/palmos-oikonomias/business-stories/giorgos-chatzigeorgiou-skroutz-to-schedio-tis-skroutz-na-gini-i-amazon-tis-elladas/" TargetMode="External"/><Relationship Id="rId14" Type="http://schemas.openxmlformats.org/officeDocument/2006/relationships/hyperlink" Target="https://www.skroutz.gr/blog/posts/486-nea-organotiki-domi-kai-enischysi-tis-dioikitikis-omadas-me-4-stelechi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streetlife.gr/2020/11/07/skroutz-eisodos-sto-choro-ton-ilektronikon-pliromon/" TargetMode="External"/><Relationship Id="rId13" Type="http://schemas.openxmlformats.org/officeDocument/2006/relationships/hyperlink" Target="https://b.scdn.gr/ds/blog/attachments/457/20180926171426_85f69e44.pdf" TargetMode="External"/><Relationship Id="rId18" Type="http://schemas.openxmlformats.org/officeDocument/2006/relationships/hyperlink" Target="https://www.capital.gr/oikonomia/3400594/tte-anaptuxi-kata-2-4-to-2020-kai-kata-2-5-to-2021" TargetMode="External"/><Relationship Id="rId3" Type="http://schemas.openxmlformats.org/officeDocument/2006/relationships/image" Target="../media/image36.png"/><Relationship Id="rId7" Type="http://schemas.openxmlformats.org/officeDocument/2006/relationships/hyperlink" Target="https://www.skroutz.gr/blog/posts/109-i-skroutz-a-e-anoigei-ftera-ektos-synoron-me-to-alve-com" TargetMode="External"/><Relationship Id="rId12" Type="http://schemas.openxmlformats.org/officeDocument/2006/relationships/hyperlink" Target="https://www.startyouup.gr/el/a/106-forologia-epixeirhsewn" TargetMode="External"/><Relationship Id="rId17" Type="http://schemas.openxmlformats.org/officeDocument/2006/relationships/hyperlink" Target="https://www.cnn.gr/oikonomia/story/255094/xamilonoyn-oi-provlepseis-gia-tin-anaptyxi-to-2021" TargetMode="External"/><Relationship Id="rId2" Type="http://schemas.openxmlformats.org/officeDocument/2006/relationships/image" Target="../media/image35.jpg"/><Relationship Id="rId16" Type="http://schemas.openxmlformats.org/officeDocument/2006/relationships/hyperlink" Target="https://www.cnn.gr/oikonomia/story/122927/h-politiki-astatheia-fovizei-toys-thesmoys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skroutz.gr/blog/posts/485-i-skroutz-ependyei-sto-last-mile-me-tin-apoktisi-tis-myjobnow-delivery" TargetMode="External"/><Relationship Id="rId11" Type="http://schemas.openxmlformats.org/officeDocument/2006/relationships/hyperlink" Target="https://www.online-shopping.gr/" TargetMode="External"/><Relationship Id="rId5" Type="http://schemas.openxmlformats.org/officeDocument/2006/relationships/image" Target="../media/image38.svg"/><Relationship Id="rId15" Type="http://schemas.openxmlformats.org/officeDocument/2006/relationships/hyperlink" Target="https://www.tovima.gr/2020/11/13/finance/e168-dis-to-elliniko-aep-sti-xronia-tis-pandimias/" TargetMode="External"/><Relationship Id="rId10" Type="http://schemas.openxmlformats.org/officeDocument/2006/relationships/hyperlink" Target="https://www.greek-sites.gr/tags/istoselides-ilektronika-katastimata" TargetMode="External"/><Relationship Id="rId19" Type="http://schemas.openxmlformats.org/officeDocument/2006/relationships/hyperlink" Target="https://digitalsteps.gr/ilektroniko-emporio-ellada/" TargetMode="External"/><Relationship Id="rId4" Type="http://schemas.openxmlformats.org/officeDocument/2006/relationships/image" Target="../media/image39.png"/><Relationship Id="rId9" Type="http://schemas.openxmlformats.org/officeDocument/2006/relationships/hyperlink" Target="https://www.e-shop.gr/" TargetMode="External"/><Relationship Id="rId14" Type="http://schemas.openxmlformats.org/officeDocument/2006/relationships/hyperlink" Target="https://www.taxheaven.gr/news/52483/sto-167-to-pososto-anergias-ton-oktwbrio-toy-2020-symfwna-me-thn-elstat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20.jp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diagramData" Target="../diagrams/data1.xml"/><Relationship Id="rId5" Type="http://schemas.microsoft.com/office/2007/relationships/hdphoto" Target="../media/hdphoto1.wdp"/><Relationship Id="rId10" Type="http://schemas.microsoft.com/office/2007/relationships/diagramDrawing" Target="../diagrams/drawing1.xml"/><Relationship Id="rId4" Type="http://schemas.openxmlformats.org/officeDocument/2006/relationships/image" Target="../media/image21.png"/><Relationship Id="rId9" Type="http://schemas.openxmlformats.org/officeDocument/2006/relationships/diagramColors" Target="../diagrams/colors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Εικόνα 5" descr="Εικόνα που περιέχει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id="{03AEE8AD-EB2F-4259-BCD4-E9C47405A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790"/>
            <a:ext cx="914400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2EB83D-36BD-469E-900D-71ED47EF0BFD}"/>
              </a:ext>
            </a:extLst>
          </p:cNvPr>
          <p:cNvSpPr txBox="1"/>
          <p:nvPr/>
        </p:nvSpPr>
        <p:spPr>
          <a:xfrm>
            <a:off x="539552" y="3867894"/>
            <a:ext cx="4464496" cy="830997"/>
          </a:xfrm>
          <a:prstGeom prst="rect">
            <a:avLst/>
          </a:prstGeom>
          <a:solidFill>
            <a:srgbClr val="D77757"/>
          </a:solidFill>
          <a:ln w="95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l-GR" sz="1600" dirty="0">
                <a:solidFill>
                  <a:schemeClr val="accent6">
                    <a:lumMod val="50000"/>
                  </a:schemeClr>
                </a:solidFill>
              </a:rPr>
              <a:t>Εργασία Διοίκησης Επιχειρήσεων 2021 Οικονομικό Πανεπιστήμιο Αθηνών</a:t>
            </a:r>
          </a:p>
          <a:p>
            <a:r>
              <a:rPr lang="el-GR" sz="1600" dirty="0">
                <a:solidFill>
                  <a:schemeClr val="accent6">
                    <a:lumMod val="50000"/>
                  </a:schemeClr>
                </a:solidFill>
              </a:rPr>
              <a:t> τμήμα Πληροφορικής</a:t>
            </a: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29A3A5A8-FC2A-47CF-A341-807B9A7A1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768" y="0"/>
            <a:ext cx="3374232" cy="84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859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Εικόνα 35">
            <a:extLst>
              <a:ext uri="{FF2B5EF4-FFF2-40B4-BE49-F238E27FC236}">
                <a16:creationId xmlns:a16="http://schemas.microsoft.com/office/drawing/2014/main" id="{621B42E3-129D-46A7-9DA9-FE84E2BAE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282" y="-3931"/>
            <a:ext cx="1931718" cy="21708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F856326C-70A2-4DB1-AA65-CF22CB8441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74DD7B-D4E9-4582-B056-DB612C06CD77}"/>
              </a:ext>
            </a:extLst>
          </p:cNvPr>
          <p:cNvSpPr txBox="1"/>
          <p:nvPr/>
        </p:nvSpPr>
        <p:spPr>
          <a:xfrm>
            <a:off x="5268066" y="68045"/>
            <a:ext cx="1944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Ανθρώπινοι Πόροι:</a:t>
            </a:r>
            <a:endParaRPr lang="en-US" sz="16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11FF7F-E640-4567-A1F9-63D07DD3A748}"/>
              </a:ext>
            </a:extLst>
          </p:cNvPr>
          <p:cNvSpPr txBox="1"/>
          <p:nvPr/>
        </p:nvSpPr>
        <p:spPr>
          <a:xfrm>
            <a:off x="4929649" y="373428"/>
            <a:ext cx="237660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200" dirty="0">
                <a:solidFill>
                  <a:schemeClr val="tx1"/>
                </a:solidFill>
                <a:latin typeface="Amasis MT Pro Light" panose="02040304050005020304" pitchFamily="18" charset="0"/>
              </a:rPr>
              <a:t>Το </a:t>
            </a:r>
            <a:r>
              <a:rPr lang="en-US" sz="1200" dirty="0">
                <a:solidFill>
                  <a:schemeClr val="bg1"/>
                </a:solidFill>
                <a:latin typeface="Nunito Sans" panose="020B0604020202020204" charset="0"/>
              </a:rPr>
              <a:t>Skroutz</a:t>
            </a:r>
            <a:r>
              <a:rPr lang="el-GR" sz="1200" dirty="0">
                <a:solidFill>
                  <a:schemeClr val="tx1"/>
                </a:solidFill>
                <a:latin typeface="Amasis MT Pro Light" panose="02040304050005020304" pitchFamily="18" charset="0"/>
              </a:rPr>
              <a:t>  απασχολεί 315 εργαζομενους, μορφωμένους, δημιουργικούς νέους ανθρωπους. Τα ανώτερα διοικητικά στελέχη </a:t>
            </a:r>
          </a:p>
          <a:p>
            <a:pPr algn="ctr"/>
            <a:r>
              <a:rPr lang="el-GR" sz="1200" dirty="0">
                <a:solidFill>
                  <a:schemeClr val="tx1"/>
                </a:solidFill>
                <a:latin typeface="Amasis MT Pro Light" panose="02040304050005020304" pitchFamily="18" charset="0"/>
              </a:rPr>
              <a:t>είναι απόφοιτοι αξιόλογων ελληνικών και διεθνών πανεπιστημίων με αποτέλεσμα να «φέρνουν» έναν διεθνή και ανανεωμένο αέρα.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497C71-02A6-4D69-8439-011432D195A1}"/>
              </a:ext>
            </a:extLst>
          </p:cNvPr>
          <p:cNvSpPr txBox="1"/>
          <p:nvPr/>
        </p:nvSpPr>
        <p:spPr>
          <a:xfrm>
            <a:off x="5038612" y="2787619"/>
            <a:ext cx="335726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l-GR" sz="1200" dirty="0">
                <a:solidFill>
                  <a:schemeClr val="tx1"/>
                </a:solidFill>
                <a:latin typeface="Amasis MT Pro Light" panose="02040304050005020304" pitchFamily="18" charset="0"/>
              </a:rPr>
              <a:t>Ευνοϊκό εργασιακό περιβάλλον (μοντέρνο, με κατάλληλο εξοπλισμό και πλούσια βιβλιοθήκη)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l-GR" sz="1200" dirty="0">
                <a:solidFill>
                  <a:schemeClr val="tx1"/>
                </a:solidFill>
                <a:latin typeface="Amasis MT Pro Light" panose="02040304050005020304" pitchFamily="18" charset="0"/>
              </a:rPr>
              <a:t>Πρόγραμμα ασφάλισης υγείας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l-GR" sz="1200" dirty="0">
                <a:solidFill>
                  <a:schemeClr val="tx1"/>
                </a:solidFill>
                <a:latin typeface="Amasis MT Pro Light" panose="02040304050005020304" pitchFamily="18" charset="0"/>
              </a:rPr>
              <a:t>“</a:t>
            </a:r>
            <a:r>
              <a:rPr lang="el-GR" sz="1200" dirty="0">
                <a:solidFill>
                  <a:schemeClr val="bg1"/>
                </a:solidFill>
                <a:latin typeface="Amasis MT Pro Light" panose="02040304050005020304" pitchFamily="18" charset="0"/>
              </a:rPr>
              <a:t>Come as you are</a:t>
            </a:r>
            <a:r>
              <a:rPr lang="el-GR" sz="1200" dirty="0">
                <a:solidFill>
                  <a:schemeClr val="tx1"/>
                </a:solidFill>
                <a:latin typeface="Amasis MT Pro Light" panose="02040304050005020304" pitchFamily="18" charset="0"/>
              </a:rPr>
              <a:t>” νοοτροπία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l-GR" sz="1200" dirty="0">
                <a:solidFill>
                  <a:schemeClr val="tx1"/>
                </a:solidFill>
                <a:latin typeface="Amasis MT Pro Light" panose="02040304050005020304" pitchFamily="18" charset="0"/>
              </a:rPr>
              <a:t>Ευέλικτο ωράριο εργασίας και επιπρόσθετες ημέρες άδειας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l-GR" sz="1200" dirty="0">
                <a:solidFill>
                  <a:schemeClr val="tx1"/>
                </a:solidFill>
                <a:latin typeface="Amasis MT Pro Light" panose="02040304050005020304" pitchFamily="18" charset="0"/>
              </a:rPr>
              <a:t>Δυνατότητες ψυχαγωγίας στον εργασιακό χώρο (π.χ τουρνουά ping pong)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l-GR" sz="1200" dirty="0">
                <a:solidFill>
                  <a:schemeClr val="tx1"/>
                </a:solidFill>
                <a:latin typeface="Amasis MT Pro Light" panose="02040304050005020304" pitchFamily="18" charset="0"/>
              </a:rPr>
              <a:t>Πλήρως εξοπλισμένη κουζίνα με δωρεάν πρωινό και μερικώς επιδοτούμενο μεσημεριανό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8717F6-666B-4777-9507-E2C921A520EA}"/>
              </a:ext>
            </a:extLst>
          </p:cNvPr>
          <p:cNvSpPr txBox="1"/>
          <p:nvPr/>
        </p:nvSpPr>
        <p:spPr>
          <a:xfrm>
            <a:off x="4883408" y="2054859"/>
            <a:ext cx="410070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400" dirty="0">
                <a:solidFill>
                  <a:schemeClr val="bg1"/>
                </a:solidFill>
                <a:latin typeface="Amasis MT Pro Light" panose="02040304050005020304" pitchFamily="18" charset="0"/>
              </a:rPr>
              <a:t>Οι τρόποι προσέλκυσης και κινητοποίησης των εργαζομένων αποτελούν κομμάτι των ικανοτήτων της επιχείρησης. </a:t>
            </a:r>
            <a:endParaRPr lang="el-GR" dirty="0">
              <a:solidFill>
                <a:schemeClr val="bg1"/>
              </a:solidFill>
            </a:endParaRPr>
          </a:p>
        </p:txBody>
      </p:sp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B7A568F6-67AC-47FF-972F-9F2FC5F65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80" y="-81"/>
            <a:ext cx="4887988" cy="5143500"/>
          </a:xfrm>
          <a:prstGeom prst="rect">
            <a:avLst/>
          </a:prstGeom>
        </p:spPr>
      </p:pic>
      <p:grpSp>
        <p:nvGrpSpPr>
          <p:cNvPr id="13" name="Google Shape;1175;p44">
            <a:extLst>
              <a:ext uri="{FF2B5EF4-FFF2-40B4-BE49-F238E27FC236}">
                <a16:creationId xmlns:a16="http://schemas.microsoft.com/office/drawing/2014/main" id="{3FBE4894-8D5C-47F6-92DB-0C4482E73AF7}"/>
              </a:ext>
            </a:extLst>
          </p:cNvPr>
          <p:cNvGrpSpPr/>
          <p:nvPr/>
        </p:nvGrpSpPr>
        <p:grpSpPr>
          <a:xfrm rot="1508805">
            <a:off x="8222652" y="4093957"/>
            <a:ext cx="629951" cy="606560"/>
            <a:chOff x="1510757" y="3225422"/>
            <a:chExt cx="720214" cy="637347"/>
          </a:xfrm>
        </p:grpSpPr>
        <p:sp>
          <p:nvSpPr>
            <p:cNvPr id="14" name="Google Shape;1176;p44">
              <a:extLst>
                <a:ext uri="{FF2B5EF4-FFF2-40B4-BE49-F238E27FC236}">
                  <a16:creationId xmlns:a16="http://schemas.microsoft.com/office/drawing/2014/main" id="{7CE55763-F41A-4FD0-B2AB-E7A845B96B8F}"/>
                </a:ext>
              </a:extLst>
            </p:cNvPr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177;p44">
              <a:extLst>
                <a:ext uri="{FF2B5EF4-FFF2-40B4-BE49-F238E27FC236}">
                  <a16:creationId xmlns:a16="http://schemas.microsoft.com/office/drawing/2014/main" id="{96D60409-344B-4D7E-BFD0-F9E32F063C5B}"/>
                </a:ext>
              </a:extLst>
            </p:cNvPr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178;p44">
              <a:extLst>
                <a:ext uri="{FF2B5EF4-FFF2-40B4-BE49-F238E27FC236}">
                  <a16:creationId xmlns:a16="http://schemas.microsoft.com/office/drawing/2014/main" id="{91F4ED7C-AB86-49CD-8E82-86B004B477BA}"/>
                </a:ext>
              </a:extLst>
            </p:cNvPr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179;p44">
              <a:extLst>
                <a:ext uri="{FF2B5EF4-FFF2-40B4-BE49-F238E27FC236}">
                  <a16:creationId xmlns:a16="http://schemas.microsoft.com/office/drawing/2014/main" id="{D9D11EC5-808B-4C3F-A8E1-08E01D813DF4}"/>
                </a:ext>
              </a:extLst>
            </p:cNvPr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180;p44">
              <a:extLst>
                <a:ext uri="{FF2B5EF4-FFF2-40B4-BE49-F238E27FC236}">
                  <a16:creationId xmlns:a16="http://schemas.microsoft.com/office/drawing/2014/main" id="{7BDBDD0D-C145-4B5F-869C-B68B6CC0B029}"/>
                </a:ext>
              </a:extLst>
            </p:cNvPr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181;p44">
              <a:extLst>
                <a:ext uri="{FF2B5EF4-FFF2-40B4-BE49-F238E27FC236}">
                  <a16:creationId xmlns:a16="http://schemas.microsoft.com/office/drawing/2014/main" id="{888A36A8-AA82-4C24-A881-29864F4217D7}"/>
                </a:ext>
              </a:extLst>
            </p:cNvPr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182;p44">
              <a:extLst>
                <a:ext uri="{FF2B5EF4-FFF2-40B4-BE49-F238E27FC236}">
                  <a16:creationId xmlns:a16="http://schemas.microsoft.com/office/drawing/2014/main" id="{8A1F0BD0-C329-4A0F-BE3E-DBBE8452B671}"/>
                </a:ext>
              </a:extLst>
            </p:cNvPr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oogle Shape;906;p43">
            <a:extLst>
              <a:ext uri="{FF2B5EF4-FFF2-40B4-BE49-F238E27FC236}">
                <a16:creationId xmlns:a16="http://schemas.microsoft.com/office/drawing/2014/main" id="{E729E352-FB8E-4445-A761-DFDDFC35811D}"/>
              </a:ext>
            </a:extLst>
          </p:cNvPr>
          <p:cNvGrpSpPr/>
          <p:nvPr/>
        </p:nvGrpSpPr>
        <p:grpSpPr>
          <a:xfrm>
            <a:off x="8378714" y="3117342"/>
            <a:ext cx="452420" cy="433992"/>
            <a:chOff x="5233525" y="4954450"/>
            <a:chExt cx="538275" cy="516350"/>
          </a:xfrm>
        </p:grpSpPr>
        <p:sp>
          <p:nvSpPr>
            <p:cNvPr id="22" name="Google Shape;907;p43">
              <a:extLst>
                <a:ext uri="{FF2B5EF4-FFF2-40B4-BE49-F238E27FC236}">
                  <a16:creationId xmlns:a16="http://schemas.microsoft.com/office/drawing/2014/main" id="{32D03111-B1E6-4C13-96DE-35F22FBC047C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908;p43">
              <a:extLst>
                <a:ext uri="{FF2B5EF4-FFF2-40B4-BE49-F238E27FC236}">
                  <a16:creationId xmlns:a16="http://schemas.microsoft.com/office/drawing/2014/main" id="{F2ECE259-833D-4AE0-8394-616C3F362A78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909;p43">
              <a:extLst>
                <a:ext uri="{FF2B5EF4-FFF2-40B4-BE49-F238E27FC236}">
                  <a16:creationId xmlns:a16="http://schemas.microsoft.com/office/drawing/2014/main" id="{787C3735-996C-41A3-9906-7DF95FC52234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910;p43">
              <a:extLst>
                <a:ext uri="{FF2B5EF4-FFF2-40B4-BE49-F238E27FC236}">
                  <a16:creationId xmlns:a16="http://schemas.microsoft.com/office/drawing/2014/main" id="{17B7529A-88DB-4F22-BC9A-90A0E4E9B2A3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911;p43">
              <a:extLst>
                <a:ext uri="{FF2B5EF4-FFF2-40B4-BE49-F238E27FC236}">
                  <a16:creationId xmlns:a16="http://schemas.microsoft.com/office/drawing/2014/main" id="{7DA8F5B2-08AD-4A29-A11C-05520704A7C4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912;p43">
              <a:extLst>
                <a:ext uri="{FF2B5EF4-FFF2-40B4-BE49-F238E27FC236}">
                  <a16:creationId xmlns:a16="http://schemas.microsoft.com/office/drawing/2014/main" id="{F0F2E86E-2CE9-46D6-899D-1CC9BD7DA0B4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913;p43">
              <a:extLst>
                <a:ext uri="{FF2B5EF4-FFF2-40B4-BE49-F238E27FC236}">
                  <a16:creationId xmlns:a16="http://schemas.microsoft.com/office/drawing/2014/main" id="{CD8F2E12-0F5D-462E-8E2D-4877701BA90F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914;p43">
              <a:extLst>
                <a:ext uri="{FF2B5EF4-FFF2-40B4-BE49-F238E27FC236}">
                  <a16:creationId xmlns:a16="http://schemas.microsoft.com/office/drawing/2014/main" id="{08E47EF3-EC69-4435-9C4B-7B926CB8B9C3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915;p43">
              <a:extLst>
                <a:ext uri="{FF2B5EF4-FFF2-40B4-BE49-F238E27FC236}">
                  <a16:creationId xmlns:a16="http://schemas.microsoft.com/office/drawing/2014/main" id="{0F777CD4-E59F-45E4-87D5-963C990E8687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916;p43">
              <a:extLst>
                <a:ext uri="{FF2B5EF4-FFF2-40B4-BE49-F238E27FC236}">
                  <a16:creationId xmlns:a16="http://schemas.microsoft.com/office/drawing/2014/main" id="{7BF6CE0C-B5A5-48E2-90E1-952255F0F982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917;p43">
              <a:extLst>
                <a:ext uri="{FF2B5EF4-FFF2-40B4-BE49-F238E27FC236}">
                  <a16:creationId xmlns:a16="http://schemas.microsoft.com/office/drawing/2014/main" id="{5DAB37D5-4F2E-4085-B674-B3A03740FFC1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C41374F-F4DA-49F2-B45A-8FEE6722625A}"/>
              </a:ext>
            </a:extLst>
          </p:cNvPr>
          <p:cNvSpPr txBox="1"/>
          <p:nvPr/>
        </p:nvSpPr>
        <p:spPr>
          <a:xfrm>
            <a:off x="1049179" y="4475497"/>
            <a:ext cx="24017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Οι «Οργανωσιακοί» Πόροι:…</a:t>
            </a:r>
            <a:endParaRPr lang="en-US" sz="16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324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6DBB973E-88CA-4C85-A8D6-B7364374E07E}"/>
              </a:ext>
            </a:extLst>
          </p:cNvPr>
          <p:cNvSpPr/>
          <p:nvPr/>
        </p:nvSpPr>
        <p:spPr>
          <a:xfrm>
            <a:off x="2732" y="0"/>
            <a:ext cx="2579069" cy="2139702"/>
          </a:xfrm>
          <a:prstGeom prst="rect">
            <a:avLst/>
          </a:prstGeom>
          <a:solidFill>
            <a:srgbClr val="FFB884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l-GR" sz="1000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" name="Ορθογώνιο: Στρογγύλεμα γωνιών 8">
            <a:extLst>
              <a:ext uri="{FF2B5EF4-FFF2-40B4-BE49-F238E27FC236}">
                <a16:creationId xmlns:a16="http://schemas.microsoft.com/office/drawing/2014/main" id="{20283856-CB67-4290-B7FD-9AE552029300}"/>
              </a:ext>
            </a:extLst>
          </p:cNvPr>
          <p:cNvSpPr/>
          <p:nvPr/>
        </p:nvSpPr>
        <p:spPr>
          <a:xfrm>
            <a:off x="6200790" y="1248556"/>
            <a:ext cx="2630344" cy="385237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l-GR" sz="1000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4F482437-299A-4E1D-9D1E-EC9063D45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rot="10800000" flipV="1">
            <a:off x="5050631" y="-452533"/>
            <a:ext cx="2371772" cy="1046174"/>
          </a:xfrm>
        </p:spPr>
        <p:txBody>
          <a:bodyPr/>
          <a:lstStyle/>
          <a:p>
            <a:pPr marL="127000" indent="0">
              <a:buNone/>
            </a:pPr>
            <a:r>
              <a:rPr lang="en-US" sz="7200" i="0" dirty="0">
                <a:solidFill>
                  <a:srgbClr val="FF8001"/>
                </a:solidFill>
                <a:latin typeface="Pristina" panose="03060402040406080204" pitchFamily="66" charset="0"/>
              </a:rPr>
              <a:t>Swot</a:t>
            </a:r>
            <a:endParaRPr lang="el-GR" i="0" dirty="0">
              <a:solidFill>
                <a:srgbClr val="FF8001"/>
              </a:solidFill>
            </a:endParaRPr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D7DF107E-8D4E-4115-BE51-D1B9F46BFD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80E9027B-11D5-4829-911A-A0738EB2EB3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983552" y="1187836"/>
            <a:ext cx="2727000" cy="3919180"/>
          </a:xfrm>
        </p:spPr>
        <p:txBody>
          <a:bodyPr/>
          <a:lstStyle/>
          <a:p>
            <a:r>
              <a:rPr lang="el-GR" sz="1200" dirty="0"/>
              <a:t>Με λιγότερα από 3 κλικ πάνω από 5,6 εκατ. προϊόντα – πάνω από 9200 καταστήματα.</a:t>
            </a:r>
          </a:p>
          <a:p>
            <a:r>
              <a:rPr lang="el-GR" sz="1200" dirty="0"/>
              <a:t>Αποτελεί πλήρη οδηγό αγοράς με χαρακτηριστικά, φωτογραφίες και κριτικές επιβεβαιωμένων αγορών </a:t>
            </a:r>
          </a:p>
          <a:p>
            <a:r>
              <a:rPr lang="el-GR" sz="1200" dirty="0"/>
              <a:t>έμπειρη στο χώρο των επιχειρήσεων διοικητική ομάδα. Κατάλληλο εργασιακό περιβάλλον, ανταγωνιστικές αμοιβές και ευέλικτα ωράρια. </a:t>
            </a:r>
          </a:p>
          <a:p>
            <a:r>
              <a:rPr lang="el-GR" sz="1200" dirty="0"/>
              <a:t>Διαθέτει Υπερσύγχρονες εγκαταστάσεις </a:t>
            </a:r>
          </a:p>
          <a:p>
            <a:r>
              <a:rPr lang="el-GR" sz="1200" dirty="0"/>
              <a:t>προσφέρει ασφάλεια τις διαδικτυακές υπηρεσίες </a:t>
            </a:r>
          </a:p>
          <a:p>
            <a:endParaRPr lang="el-GR" dirty="0"/>
          </a:p>
          <a:p>
            <a:endParaRPr lang="el-GR" dirty="0"/>
          </a:p>
        </p:txBody>
      </p:sp>
      <p:sp>
        <p:nvSpPr>
          <p:cNvPr id="6" name="Θέση κειμένου 5">
            <a:extLst>
              <a:ext uri="{FF2B5EF4-FFF2-40B4-BE49-F238E27FC236}">
                <a16:creationId xmlns:a16="http://schemas.microsoft.com/office/drawing/2014/main" id="{8483E011-4009-497B-A47D-BBA90A950AC3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031027" y="1221240"/>
            <a:ext cx="2841336" cy="3528611"/>
          </a:xfrm>
        </p:spPr>
        <p:txBody>
          <a:bodyPr/>
          <a:lstStyle/>
          <a:p>
            <a:r>
              <a:rPr lang="el-GR" sz="1400" dirty="0">
                <a:solidFill>
                  <a:schemeClr val="bg1"/>
                </a:solidFill>
              </a:rPr>
              <a:t>Η παρουσία της επιχείρησης στα social media είναι ελλιπής</a:t>
            </a:r>
          </a:p>
          <a:p>
            <a:r>
              <a:rPr lang="el-GR" sz="1400" dirty="0">
                <a:solidFill>
                  <a:schemeClr val="bg1"/>
                </a:solidFill>
              </a:rPr>
              <a:t>Μοντέλο επιχείρησης που είναι σχετικά εύκολο να το μιμηθεί κάποια άλλη ενώ οι online αγορές αποτελούν πόλο έλξης για πλήθος επιχειρήσεων. </a:t>
            </a:r>
          </a:p>
          <a:p>
            <a:r>
              <a:rPr lang="el-GR" sz="1400" dirty="0">
                <a:solidFill>
                  <a:schemeClr val="bg1"/>
                </a:solidFill>
              </a:rPr>
              <a:t>οι μεγαλύτερες ηλικίες δυσκολεύονται στη χρήση του διαδικτύου</a:t>
            </a:r>
          </a:p>
          <a:p>
            <a:endParaRPr lang="el-GR" dirty="0"/>
          </a:p>
          <a:p>
            <a:endParaRPr lang="el-GR" dirty="0"/>
          </a:p>
        </p:txBody>
      </p:sp>
      <p:sp>
        <p:nvSpPr>
          <p:cNvPr id="7" name="Ορθογώνιο: Στρογγύλεμα γωνιών 6">
            <a:extLst>
              <a:ext uri="{FF2B5EF4-FFF2-40B4-BE49-F238E27FC236}">
                <a16:creationId xmlns:a16="http://schemas.microsoft.com/office/drawing/2014/main" id="{F62234FD-65A5-4E98-870B-2E76BFF302C9}"/>
              </a:ext>
            </a:extLst>
          </p:cNvPr>
          <p:cNvSpPr/>
          <p:nvPr/>
        </p:nvSpPr>
        <p:spPr>
          <a:xfrm>
            <a:off x="3090413" y="1250853"/>
            <a:ext cx="2601766" cy="3866114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l-GR" sz="1000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8119BF-9E65-452F-81F9-2360B8FDB1FE}"/>
              </a:ext>
            </a:extLst>
          </p:cNvPr>
          <p:cNvSpPr txBox="1"/>
          <p:nvPr/>
        </p:nvSpPr>
        <p:spPr>
          <a:xfrm>
            <a:off x="5001643" y="240379"/>
            <a:ext cx="205876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accent5">
                    <a:lumMod val="75000"/>
                  </a:schemeClr>
                </a:solidFill>
                <a:latin typeface="Palace Script MT" panose="030303020206070C0B05" pitchFamily="66" charset="0"/>
              </a:rPr>
              <a:t>Analysis</a:t>
            </a:r>
            <a:endParaRPr lang="el-GR" sz="60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8" name="Εικόνα 17">
            <a:extLst>
              <a:ext uri="{FF2B5EF4-FFF2-40B4-BE49-F238E27FC236}">
                <a16:creationId xmlns:a16="http://schemas.microsoft.com/office/drawing/2014/main" id="{184F999E-7D21-4979-B96E-646357D64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64" y="2571750"/>
            <a:ext cx="1702965" cy="22693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91329D9-C176-4954-8648-DBBE273AADC8}"/>
              </a:ext>
            </a:extLst>
          </p:cNvPr>
          <p:cNvSpPr txBox="1"/>
          <p:nvPr/>
        </p:nvSpPr>
        <p:spPr>
          <a:xfrm>
            <a:off x="6876256" y="948266"/>
            <a:ext cx="1535755" cy="13811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prstTxWarp prst="textArchUp">
              <a:avLst>
                <a:gd name="adj" fmla="val 12778031"/>
              </a:avLst>
            </a:prstTxWarp>
            <a:spAutoFit/>
          </a:bodyPr>
          <a:lstStyle/>
          <a:p>
            <a:pPr algn="ctr"/>
            <a:r>
              <a:rPr lang="en-US" spc="130" dirty="0">
                <a:solidFill>
                  <a:schemeClr val="tx1"/>
                </a:solidFill>
                <a:latin typeface="Avenir Next LT Pro" panose="020B0504020202020204" pitchFamily="34" charset="0"/>
              </a:rPr>
              <a:t>weaknesses</a:t>
            </a:r>
            <a:endParaRPr lang="el-GR" spc="130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90E4D8-1877-44A0-9A97-CC28CA2989B8}"/>
              </a:ext>
            </a:extLst>
          </p:cNvPr>
          <p:cNvSpPr txBox="1">
            <a:spLocks/>
          </p:cNvSpPr>
          <p:nvPr/>
        </p:nvSpPr>
        <p:spPr>
          <a:xfrm rot="277998">
            <a:off x="3502958" y="968268"/>
            <a:ext cx="1742400" cy="1662243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2566143"/>
              </a:avLst>
            </a:prstTxWarp>
            <a:spAutoFit/>
          </a:bodyPr>
          <a:lstStyle/>
          <a:p>
            <a:pPr algn="ctr"/>
            <a:r>
              <a:rPr lang="en-US" spc="280" dirty="0"/>
              <a:t>strengths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854AC6-183A-4444-9CA7-6042061A687A}"/>
              </a:ext>
            </a:extLst>
          </p:cNvPr>
          <p:cNvSpPr txBox="1"/>
          <p:nvPr/>
        </p:nvSpPr>
        <p:spPr>
          <a:xfrm>
            <a:off x="29101" y="-205661"/>
            <a:ext cx="25898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200" b="0" i="0" dirty="0">
              <a:solidFill>
                <a:schemeClr val="tx1"/>
              </a:solidFill>
              <a:effectLst/>
              <a:latin typeface="Bodoni MT" panose="02070603080606020203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600" dirty="0">
                <a:solidFill>
                  <a:schemeClr val="tx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Use your weaknesses;</a:t>
            </a:r>
            <a:r>
              <a:rPr lang="en-US" sz="2600" b="0" i="0" dirty="0">
                <a:solidFill>
                  <a:schemeClr val="tx1"/>
                </a:solidFill>
                <a:effectLst/>
                <a:latin typeface="Georgia" panose="02040502050405020303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2600" dirty="0">
                <a:solidFill>
                  <a:schemeClr val="tx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aspire to the</a:t>
            </a:r>
          </a:p>
          <a:p>
            <a:pPr algn="ctr"/>
            <a:r>
              <a:rPr lang="en-US" sz="2600" dirty="0">
                <a:solidFill>
                  <a:schemeClr val="tx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strength</a:t>
            </a:r>
            <a:endParaRPr lang="en-US" sz="2600" dirty="0">
              <a:solidFill>
                <a:schemeClr val="tx1">
                  <a:lumMod val="50000"/>
                  <a:lumOff val="50000"/>
                </a:schemeClr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pPr algn="ctr"/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Sir Lawrence Olivier                               </a:t>
            </a:r>
            <a:endParaRPr lang="el-G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258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Ορθογώνιο: Στρογγύλεμα γωνιών 8">
            <a:extLst>
              <a:ext uri="{FF2B5EF4-FFF2-40B4-BE49-F238E27FC236}">
                <a16:creationId xmlns:a16="http://schemas.microsoft.com/office/drawing/2014/main" id="{20283856-CB67-4290-B7FD-9AE552029300}"/>
              </a:ext>
            </a:extLst>
          </p:cNvPr>
          <p:cNvSpPr/>
          <p:nvPr/>
        </p:nvSpPr>
        <p:spPr>
          <a:xfrm>
            <a:off x="6200790" y="1248556"/>
            <a:ext cx="2630344" cy="385237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l-GR" sz="1000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4F482437-299A-4E1D-9D1E-EC9063D45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rot="10800000" flipV="1">
            <a:off x="5050631" y="-452533"/>
            <a:ext cx="2371772" cy="1046174"/>
          </a:xfrm>
        </p:spPr>
        <p:txBody>
          <a:bodyPr/>
          <a:lstStyle/>
          <a:p>
            <a:pPr marL="127000" indent="0">
              <a:buNone/>
            </a:pPr>
            <a:r>
              <a:rPr lang="en-US" sz="7200" i="0" dirty="0">
                <a:solidFill>
                  <a:srgbClr val="FF8001"/>
                </a:solidFill>
                <a:latin typeface="Pristina" panose="03060402040406080204" pitchFamily="66" charset="0"/>
              </a:rPr>
              <a:t>Swot</a:t>
            </a:r>
            <a:endParaRPr lang="el-GR" i="0" dirty="0">
              <a:solidFill>
                <a:srgbClr val="FF8001"/>
              </a:solidFill>
            </a:endParaRPr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D7DF107E-8D4E-4115-BE51-D1B9F46BFD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80E9027B-11D5-4829-911A-A0738EB2EB3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009515" y="1096114"/>
            <a:ext cx="2727000" cy="3919180"/>
          </a:xfrm>
        </p:spPr>
        <p:txBody>
          <a:bodyPr/>
          <a:lstStyle/>
          <a:p>
            <a:r>
              <a:rPr lang="en-US" sz="1200" dirty="0"/>
              <a:t>H </a:t>
            </a:r>
            <a:r>
              <a:rPr lang="el-GR" sz="1200" dirty="0"/>
              <a:t>ανασφάλεια στη μετά-covid19 εποχή</a:t>
            </a:r>
            <a:r>
              <a:rPr lang="en-US" sz="1200" dirty="0"/>
              <a:t> </a:t>
            </a:r>
            <a:r>
              <a:rPr lang="el-GR" sz="1200" dirty="0"/>
              <a:t>στρέφει τον κόσμο στις ηλεκτρονικές αγορές.</a:t>
            </a:r>
          </a:p>
          <a:p>
            <a:r>
              <a:rPr lang="el-GR" sz="1200" dirty="0"/>
              <a:t>Η ακόρεστη ζήτηση οδηγεί σε ανάγκη εκμετάλλευσης των βέλτιστων τιμών από τον κάθε καταναλωτή. </a:t>
            </a:r>
          </a:p>
          <a:p>
            <a:r>
              <a:rPr lang="el-GR" sz="1200" dirty="0"/>
              <a:t>Ταχεία εξέλιξη τεχνολογίας, ανάπτυξη </a:t>
            </a:r>
            <a:r>
              <a:rPr lang="en-US" sz="1200" dirty="0"/>
              <a:t>IoT</a:t>
            </a:r>
            <a:r>
              <a:rPr lang="el-GR" sz="1200" dirty="0"/>
              <a:t> και εδραίωση κάλυψης δικτύων σε απομακρυσμένες περιοχές καθιστούν εύκολη την πρόσβαση του καταναλωτικού κοινού στο ηλεκτρονικό εμπόριο.</a:t>
            </a:r>
          </a:p>
          <a:p>
            <a:r>
              <a:rPr lang="el-GR" sz="1200" dirty="0"/>
              <a:t>Ελάχιστοι ανταγωνιστές</a:t>
            </a:r>
            <a:endParaRPr lang="el-GR" dirty="0"/>
          </a:p>
          <a:p>
            <a:endParaRPr lang="el-GR" dirty="0"/>
          </a:p>
        </p:txBody>
      </p:sp>
      <p:sp>
        <p:nvSpPr>
          <p:cNvPr id="6" name="Θέση κειμένου 5">
            <a:extLst>
              <a:ext uri="{FF2B5EF4-FFF2-40B4-BE49-F238E27FC236}">
                <a16:creationId xmlns:a16="http://schemas.microsoft.com/office/drawing/2014/main" id="{8483E011-4009-497B-A47D-BBA90A950AC3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052690" y="1181747"/>
            <a:ext cx="2841336" cy="3919180"/>
          </a:xfrm>
        </p:spPr>
        <p:txBody>
          <a:bodyPr/>
          <a:lstStyle/>
          <a:p>
            <a:r>
              <a:rPr lang="el-GR" sz="1200" dirty="0">
                <a:solidFill>
                  <a:schemeClr val="bg1"/>
                </a:solidFill>
              </a:rPr>
              <a:t>Τα εγκλήματα στον κυβερνοχώρο, οι υποκλοπές λογαριασμών και οι παράτυπες χρεώσεις πιστωτικών καρτών αυξάνονται, τα προσωπικά δεδομένα των αγοραστών είναι εκτεθειμένα σε επιθέσεις.</a:t>
            </a:r>
          </a:p>
          <a:p>
            <a:r>
              <a:rPr lang="el-GR" sz="1200" dirty="0">
                <a:solidFill>
                  <a:schemeClr val="bg1"/>
                </a:solidFill>
              </a:rPr>
              <a:t>ανύπαρκτα ή «</a:t>
            </a:r>
            <a:r>
              <a:rPr lang="en-US" sz="1200" dirty="0">
                <a:solidFill>
                  <a:schemeClr val="bg1"/>
                </a:solidFill>
              </a:rPr>
              <a:t>fake» </a:t>
            </a:r>
            <a:r>
              <a:rPr lang="el-GR" sz="1200" dirty="0">
                <a:solidFill>
                  <a:schemeClr val="bg1"/>
                </a:solidFill>
              </a:rPr>
              <a:t>προϊόντα.</a:t>
            </a:r>
          </a:p>
          <a:p>
            <a:r>
              <a:rPr lang="el-GR" sz="1200" dirty="0">
                <a:solidFill>
                  <a:schemeClr val="bg1"/>
                </a:solidFill>
              </a:rPr>
              <a:t>Ψευδείς κριτικές πλήττουν την αξιοπιστία του.</a:t>
            </a:r>
          </a:p>
          <a:p>
            <a:r>
              <a:rPr lang="el-GR" sz="1200" dirty="0">
                <a:solidFill>
                  <a:schemeClr val="bg1"/>
                </a:solidFill>
              </a:rPr>
              <a:t>Η αναπόφευκτη οικονομική κρίση της μετά-covid19 εποχής μειώνει τον τζίρο </a:t>
            </a:r>
          </a:p>
          <a:p>
            <a:r>
              <a:rPr lang="el-GR" sz="1200" dirty="0">
                <a:solidFill>
                  <a:schemeClr val="bg1"/>
                </a:solidFill>
              </a:rPr>
              <a:t> Η πολιτική αστάθεια της Ελλάδας, οι διαρκείς αλλαγές στη νομοθεσία και τη φορολογία </a:t>
            </a:r>
          </a:p>
          <a:p>
            <a:endParaRPr lang="el-GR" dirty="0"/>
          </a:p>
          <a:p>
            <a:endParaRPr lang="el-GR" dirty="0"/>
          </a:p>
        </p:txBody>
      </p:sp>
      <p:sp>
        <p:nvSpPr>
          <p:cNvPr id="7" name="Ορθογώνιο: Στρογγύλεμα γωνιών 6">
            <a:extLst>
              <a:ext uri="{FF2B5EF4-FFF2-40B4-BE49-F238E27FC236}">
                <a16:creationId xmlns:a16="http://schemas.microsoft.com/office/drawing/2014/main" id="{F62234FD-65A5-4E98-870B-2E76BFF302C9}"/>
              </a:ext>
            </a:extLst>
          </p:cNvPr>
          <p:cNvSpPr/>
          <p:nvPr/>
        </p:nvSpPr>
        <p:spPr>
          <a:xfrm>
            <a:off x="3090413" y="1250853"/>
            <a:ext cx="2601766" cy="3866114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l-GR" sz="1000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8119BF-9E65-452F-81F9-2360B8FDB1FE}"/>
              </a:ext>
            </a:extLst>
          </p:cNvPr>
          <p:cNvSpPr txBox="1"/>
          <p:nvPr/>
        </p:nvSpPr>
        <p:spPr>
          <a:xfrm>
            <a:off x="5001643" y="240379"/>
            <a:ext cx="205876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accent5">
                    <a:lumMod val="75000"/>
                  </a:schemeClr>
                </a:solidFill>
                <a:latin typeface="Palace Script MT" panose="030303020206070C0B05" pitchFamily="66" charset="0"/>
              </a:rPr>
              <a:t>Analysis</a:t>
            </a:r>
            <a:endParaRPr lang="el-GR" sz="60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8" name="Εικόνα 17">
            <a:extLst>
              <a:ext uri="{FF2B5EF4-FFF2-40B4-BE49-F238E27FC236}">
                <a16:creationId xmlns:a16="http://schemas.microsoft.com/office/drawing/2014/main" id="{184F999E-7D21-4979-B96E-646357D64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64" y="2571750"/>
            <a:ext cx="1702965" cy="226930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582BB3-0B9B-4EA5-8CE0-1A4D463B4451}"/>
              </a:ext>
            </a:extLst>
          </p:cNvPr>
          <p:cNvSpPr txBox="1"/>
          <p:nvPr/>
        </p:nvSpPr>
        <p:spPr>
          <a:xfrm>
            <a:off x="3614048" y="925333"/>
            <a:ext cx="1505591" cy="13811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prstTxWarp prst="textArchUp">
              <a:avLst>
                <a:gd name="adj" fmla="val 12012247"/>
              </a:avLst>
            </a:prstTxWarp>
            <a:spAutoFit/>
          </a:bodyPr>
          <a:lstStyle/>
          <a:p>
            <a:pPr algn="ctr"/>
            <a:r>
              <a:rPr lang="en-US" spc="130" dirty="0">
                <a:solidFill>
                  <a:schemeClr val="tx1"/>
                </a:solidFill>
                <a:latin typeface="Avenir Next LT Pro" panose="020B0504020202020204" pitchFamily="34" charset="0"/>
              </a:rPr>
              <a:t>opportunities</a:t>
            </a:r>
            <a:endParaRPr lang="el-GR" spc="130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1329D9-C176-4954-8648-DBBE273AADC8}"/>
              </a:ext>
            </a:extLst>
          </p:cNvPr>
          <p:cNvSpPr txBox="1"/>
          <p:nvPr/>
        </p:nvSpPr>
        <p:spPr>
          <a:xfrm rot="440680">
            <a:off x="7045642" y="975714"/>
            <a:ext cx="1008112" cy="999919"/>
          </a:xfrm>
          <a:prstGeom prst="rect">
            <a:avLst/>
          </a:prstGeom>
          <a:noFill/>
        </p:spPr>
        <p:txBody>
          <a:bodyPr spcFirstLastPara="1" wrap="none" numCol="1" rtlCol="0">
            <a:prstTxWarp prst="textArchUp">
              <a:avLst>
                <a:gd name="adj" fmla="val 5769212"/>
              </a:avLst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pc="280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>
              <a:defRPr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>
              <a:defRPr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>
              <a:defRPr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>
              <a:defRPr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>
              <a:defRPr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>
              <a:defRPr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>
              <a:defRPr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>
              <a:defRPr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spc="500" dirty="0">
                <a:latin typeface="Avenir Next LT Pro Light" panose="020B0304020202020204" pitchFamily="34" charset="0"/>
              </a:rPr>
              <a:t>threats</a:t>
            </a:r>
            <a:endParaRPr lang="el-GR" spc="500" dirty="0">
              <a:latin typeface="Avenir Next LT Pro Light" panose="020B0304020202020204" pitchFamily="34" charset="0"/>
            </a:endParaRPr>
          </a:p>
        </p:txBody>
      </p:sp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6DBB973E-88CA-4C85-A8D6-B7364374E07E}"/>
              </a:ext>
            </a:extLst>
          </p:cNvPr>
          <p:cNvSpPr/>
          <p:nvPr/>
        </p:nvSpPr>
        <p:spPr>
          <a:xfrm>
            <a:off x="2732" y="0"/>
            <a:ext cx="2579069" cy="2139702"/>
          </a:xfrm>
          <a:prstGeom prst="rect">
            <a:avLst/>
          </a:prstGeom>
          <a:solidFill>
            <a:srgbClr val="FFB884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l-GR" sz="1000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854AC6-183A-4444-9CA7-6042061A687A}"/>
              </a:ext>
            </a:extLst>
          </p:cNvPr>
          <p:cNvSpPr txBox="1"/>
          <p:nvPr/>
        </p:nvSpPr>
        <p:spPr>
          <a:xfrm>
            <a:off x="32130" y="-87689"/>
            <a:ext cx="258980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200" b="0" i="0" dirty="0">
              <a:solidFill>
                <a:schemeClr val="tx1"/>
              </a:solidFill>
              <a:effectLst/>
              <a:latin typeface="Bodoni MT" panose="02070603080606020203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800" b="0" i="0" dirty="0">
                <a:solidFill>
                  <a:schemeClr val="tx1"/>
                </a:solidFill>
                <a:effectLst/>
                <a:latin typeface="Georgia" panose="02040502050405020303" pitchFamily="18" charset="0"/>
                <a:cs typeface="Times New Roman" panose="02020603050405020304" pitchFamily="18" charset="0"/>
              </a:rPr>
              <a:t>Ignoring your opportunities poses </a:t>
            </a:r>
            <a:r>
              <a:rPr lang="en-US" sz="2800" dirty="0">
                <a:solidFill>
                  <a:schemeClr val="tx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a </a:t>
            </a:r>
            <a:r>
              <a:rPr lang="en-US" sz="2800" b="0" i="0" dirty="0">
                <a:solidFill>
                  <a:schemeClr val="tx1"/>
                </a:solidFill>
                <a:effectLst/>
                <a:latin typeface="Georgia" panose="02040502050405020303" pitchFamily="18" charset="0"/>
                <a:cs typeface="Times New Roman" panose="02020603050405020304" pitchFamily="18" charset="0"/>
              </a:rPr>
              <a:t>threat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                                   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</a:t>
            </a:r>
          </a:p>
          <a:p>
            <a:pPr algn="ctr"/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C.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Patrinopoulos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endParaRPr lang="el-G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819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B7BDCB6-A237-4859-8D2D-73F447197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834" y="-49"/>
            <a:ext cx="2359166" cy="5143500"/>
          </a:xfrm>
          <a:solidFill>
            <a:schemeClr val="accent1"/>
          </a:solidFill>
        </p:spPr>
        <p:txBody>
          <a:bodyPr/>
          <a:lstStyle/>
          <a:p>
            <a:endParaRPr lang="el-GR" dirty="0"/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E82A8DBF-7923-4C27-9487-0CDD0716A4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"/>
                <a:sym typeface="Nuni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lang="en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 Sans"/>
              <a:sym typeface="Nunito Sans"/>
            </a:endParaRP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C77D1F8F-516D-42F5-80B6-7DD687A621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204223" y="542585"/>
            <a:ext cx="1838634" cy="1774019"/>
          </a:xfrm>
        </p:spPr>
        <p:txBody>
          <a:bodyPr/>
          <a:lstStyle/>
          <a:p>
            <a:pPr marL="152400" indent="0" algn="r">
              <a:buNone/>
            </a:pPr>
            <a:r>
              <a:rPr lang="el-GR" dirty="0">
                <a:solidFill>
                  <a:schemeClr val="tx1"/>
                </a:solidFill>
              </a:rPr>
              <a:t>Το </a:t>
            </a:r>
            <a:r>
              <a:rPr lang="el-GR" dirty="0">
                <a:solidFill>
                  <a:srgbClr val="FF8001"/>
                </a:solidFill>
              </a:rPr>
              <a:t>Skroutz</a:t>
            </a:r>
            <a:r>
              <a:rPr lang="el-GR" dirty="0">
                <a:solidFill>
                  <a:schemeClr val="tx1"/>
                </a:solidFill>
              </a:rPr>
              <a:t> βελτιώνει συνεχώς  τη επίσημη σελίδα του, έτσι ώστε να είναι όσο το δυνατόν πιο εύχρηστη και προσιτή για όλους, προσελκύοντας νέους πελάτες</a:t>
            </a:r>
          </a:p>
        </p:txBody>
      </p:sp>
      <p:graphicFrame>
        <p:nvGraphicFramePr>
          <p:cNvPr id="6" name="Διάγραμμα 5">
            <a:extLst>
              <a:ext uri="{FF2B5EF4-FFF2-40B4-BE49-F238E27FC236}">
                <a16:creationId xmlns:a16="http://schemas.microsoft.com/office/drawing/2014/main" id="{8C9092AF-5B20-4536-90F6-EB6648306544}"/>
              </a:ext>
            </a:extLst>
          </p:cNvPr>
          <p:cNvGraphicFramePr/>
          <p:nvPr/>
        </p:nvGraphicFramePr>
        <p:xfrm>
          <a:off x="988864" y="702529"/>
          <a:ext cx="4657216" cy="40717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D2C8AB8-BDCA-412E-9193-1128960AC873}"/>
              </a:ext>
            </a:extLst>
          </p:cNvPr>
          <p:cNvSpPr txBox="1"/>
          <p:nvPr/>
        </p:nvSpPr>
        <p:spPr>
          <a:xfrm>
            <a:off x="4765279" y="-28648"/>
            <a:ext cx="2304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8001"/>
                </a:solidFill>
                <a:effectLst/>
                <a:uLnTx/>
                <a:uFillTx/>
                <a:latin typeface="Californian FB" panose="0207040306080B030204" pitchFamily="18" charset="0"/>
                <a:cs typeface="Arial"/>
                <a:sym typeface="Arial"/>
              </a:rPr>
              <a:t>Corporate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endParaRPr kumimoji="0" lang="el-G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D16655-E68E-4549-B042-5AF98B21F17E}"/>
              </a:ext>
            </a:extLst>
          </p:cNvPr>
          <p:cNvSpPr txBox="1"/>
          <p:nvPr/>
        </p:nvSpPr>
        <p:spPr>
          <a:xfrm>
            <a:off x="6692393" y="-288168"/>
            <a:ext cx="23042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6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ce Script MT" panose="030303020206070C0B05" pitchFamily="66" charset="0"/>
                <a:cs typeface="Arial"/>
                <a:sym typeface="Arial"/>
              </a:rPr>
              <a:t>Strategy</a:t>
            </a:r>
            <a:endParaRPr kumimoji="0" lang="el-GR" sz="6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Θέση κειμένου 3">
            <a:extLst>
              <a:ext uri="{FF2B5EF4-FFF2-40B4-BE49-F238E27FC236}">
                <a16:creationId xmlns:a16="http://schemas.microsoft.com/office/drawing/2014/main" id="{87BA9DBA-85AF-4A83-A9B1-B62AA9EA17D4}"/>
              </a:ext>
            </a:extLst>
          </p:cNvPr>
          <p:cNvSpPr txBox="1">
            <a:spLocks/>
          </p:cNvSpPr>
          <p:nvPr/>
        </p:nvSpPr>
        <p:spPr>
          <a:xfrm>
            <a:off x="4848177" y="738664"/>
            <a:ext cx="2019555" cy="208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Char char="▪"/>
              <a:defRPr sz="12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Char char="-"/>
              <a:defRPr sz="12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Char char="-"/>
              <a:defRPr sz="12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Char char="-"/>
              <a:defRPr sz="12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Char char="-"/>
              <a:defRPr sz="12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Char char="-"/>
              <a:defRPr sz="12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Char char="-"/>
              <a:defRPr sz="12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Char char="-"/>
              <a:defRPr sz="12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Char char="-"/>
              <a:defRPr sz="12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15240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None/>
              <a:tabLst/>
              <a:defRPr/>
            </a:pPr>
            <a:r>
              <a:rPr kumimoji="0" lang="el-G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Nunito Sans"/>
              </a:rPr>
              <a:t>Το</a:t>
            </a:r>
            <a:r>
              <a:rPr kumimoji="0" lang="el-GR" sz="1200" b="0" i="0" u="none" strike="noStrike" kern="0" cap="none" spc="0" normalizeH="0" baseline="0" noProof="0" dirty="0">
                <a:ln>
                  <a:noFill/>
                </a:ln>
                <a:solidFill>
                  <a:srgbClr val="FF8001"/>
                </a:solidFill>
                <a:effectLst/>
                <a:uLnTx/>
                <a:uFillTx/>
                <a:sym typeface="Nunito Sans"/>
              </a:rPr>
              <a:t> Skroutz Food </a:t>
            </a:r>
            <a:r>
              <a:rPr kumimoji="0" lang="el-G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Nunito Sans"/>
              </a:rPr>
              <a:t>αποτελεί μια στρατηγική ανάπτυξης προϊόντος, εισάγοντας το </a:t>
            </a:r>
            <a:r>
              <a:rPr kumimoji="0" lang="el-GR" sz="1200" b="0" i="0" u="none" strike="noStrike" kern="0" cap="none" spc="0" normalizeH="0" baseline="0" noProof="0" dirty="0">
                <a:ln>
                  <a:noFill/>
                </a:ln>
                <a:solidFill>
                  <a:srgbClr val="FF8001"/>
                </a:solidFill>
                <a:effectLst/>
                <a:uLnTx/>
                <a:uFillTx/>
                <a:sym typeface="Nunito Sans"/>
              </a:rPr>
              <a:t>Skroutz</a:t>
            </a:r>
            <a:r>
              <a:rPr kumimoji="0" lang="el-G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Nunito Sans"/>
              </a:rPr>
              <a:t> στον χώρο των online παραγγελιών delivery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sym typeface="Nunito Sans"/>
              </a:rPr>
              <a:t> </a:t>
            </a:r>
            <a:r>
              <a:rPr kumimoji="0" lang="el-G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Nunito Sans"/>
              </a:rPr>
              <a:t>και εξαγοράστηκε από το Box της Cosmote στις 2 Νοεμβρίου 2020.</a:t>
            </a:r>
          </a:p>
        </p:txBody>
      </p:sp>
      <p:sp>
        <p:nvSpPr>
          <p:cNvPr id="11" name="Θέση κειμένου 3">
            <a:extLst>
              <a:ext uri="{FF2B5EF4-FFF2-40B4-BE49-F238E27FC236}">
                <a16:creationId xmlns:a16="http://schemas.microsoft.com/office/drawing/2014/main" id="{28B6A0B9-2357-4F63-9B99-4E1FB762D0FE}"/>
              </a:ext>
            </a:extLst>
          </p:cNvPr>
          <p:cNvSpPr txBox="1">
            <a:spLocks/>
          </p:cNvSpPr>
          <p:nvPr/>
        </p:nvSpPr>
        <p:spPr>
          <a:xfrm>
            <a:off x="-219846" y="2826896"/>
            <a:ext cx="1791143" cy="2230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Char char="▪"/>
              <a:defRPr sz="12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Char char="-"/>
              <a:defRPr sz="12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Char char="-"/>
              <a:defRPr sz="12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Char char="-"/>
              <a:defRPr sz="12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Char char="-"/>
              <a:defRPr sz="12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Char char="-"/>
              <a:defRPr sz="12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Char char="-"/>
              <a:defRPr sz="12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Char char="-"/>
              <a:defRPr sz="12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Char char="-"/>
              <a:defRPr sz="12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152400" marR="0" lvl="0" indent="0" algn="r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None/>
              <a:tabLst/>
              <a:defRPr/>
            </a:pPr>
            <a:r>
              <a:rPr kumimoji="0" lang="el-G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Nunito Sans"/>
              </a:rPr>
              <a:t>Το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8001"/>
                </a:solidFill>
                <a:effectLst/>
                <a:uLnTx/>
                <a:uFillTx/>
                <a:latin typeface="Nunito Sans"/>
                <a:sym typeface="Nunito Sans"/>
              </a:rPr>
              <a:t>Skroutz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/>
                <a:sym typeface="Nunito Sans"/>
              </a:rPr>
              <a:t> </a:t>
            </a:r>
            <a:r>
              <a:rPr kumimoji="0" lang="el-G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Nunito Sans"/>
              </a:rPr>
              <a:t>προχώρησε στη δημιουργία του </a:t>
            </a:r>
            <a:r>
              <a:rPr kumimoji="0" lang="el-GR" sz="1200" b="0" i="0" u="none" strike="noStrike" kern="0" cap="none" spc="0" normalizeH="0" baseline="0" noProof="0" dirty="0">
                <a:ln>
                  <a:noFill/>
                </a:ln>
                <a:solidFill>
                  <a:srgbClr val="FF8001"/>
                </a:solidFill>
                <a:effectLst/>
                <a:uLnTx/>
                <a:uFillTx/>
                <a:sym typeface="Nunito Sans"/>
              </a:rPr>
              <a:t>www.alve.com </a:t>
            </a:r>
            <a:r>
              <a:rPr kumimoji="0" lang="el-G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Nunito Sans"/>
              </a:rPr>
              <a:t>στην Τουρκία και του </a:t>
            </a:r>
            <a:r>
              <a:rPr kumimoji="0" lang="el-GR" sz="1200" b="0" i="0" u="none" strike="noStrike" kern="0" cap="none" spc="0" normalizeH="0" baseline="0" noProof="0" dirty="0">
                <a:ln>
                  <a:noFill/>
                </a:ln>
                <a:solidFill>
                  <a:srgbClr val="FF8001"/>
                </a:solidFill>
                <a:effectLst/>
                <a:uLnTx/>
                <a:uFillTx/>
                <a:sym typeface="Nunito Sans"/>
              </a:rPr>
              <a:t>www.scrooge.co.uk </a:t>
            </a:r>
            <a:r>
              <a:rPr kumimoji="0" lang="el-G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Nunito Sans"/>
              </a:rPr>
              <a:t>στην Αγγλία.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549AC9-E2F5-4765-AF18-0BB9501D92C6}"/>
              </a:ext>
            </a:extLst>
          </p:cNvPr>
          <p:cNvSpPr txBox="1"/>
          <p:nvPr/>
        </p:nvSpPr>
        <p:spPr>
          <a:xfrm>
            <a:off x="7305780" y="1678060"/>
            <a:ext cx="186538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l-G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Nunito Sans"/>
              </a:rPr>
              <a:t>Το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Nunito Sans"/>
              </a:rPr>
              <a:t>Skroutz </a:t>
            </a:r>
            <a:r>
              <a:rPr kumimoji="0" lang="el-G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Nunito Sans"/>
              </a:rPr>
              <a:t>επιδιώκει </a:t>
            </a:r>
            <a:r>
              <a:rPr kumimoji="0" lang="el-GR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Nunito Sans"/>
              </a:rPr>
              <a:t>καθετοποίηση της επιχείρησης προς τα εμπρός</a:t>
            </a:r>
            <a:r>
              <a:rPr kumimoji="0" lang="el-G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Nunito Sans"/>
              </a:rPr>
              <a:t> με συγκρότηση in-</a:t>
            </a:r>
            <a:r>
              <a:rPr kumimoji="0" lang="el-G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Nunito Sans"/>
              </a:rPr>
              <a:t>house</a:t>
            </a:r>
            <a:r>
              <a:rPr kumimoji="0" lang="el-G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Nunito Sans"/>
              </a:rPr>
              <a:t> υπηρεσίας διανομής των προϊόντων (</a:t>
            </a:r>
            <a:r>
              <a:rPr kumimoji="0" lang="el-G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Nunito Sans"/>
              </a:rPr>
              <a:t>courier</a:t>
            </a:r>
            <a:r>
              <a:rPr kumimoji="0" lang="el-G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Nunito Sans"/>
              </a:rPr>
              <a:t>). Στόχος είναι η ταχύτερη και πιο ασφαλής παράδοση και επιστροφή παραγγελιών και η βελτίωση της επικοινωνίας πελάτη-καταστήματος-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Nunito Sans"/>
              </a:rPr>
              <a:t>S</a:t>
            </a:r>
            <a:r>
              <a:rPr kumimoji="0" lang="el-G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Nunito Sans"/>
              </a:rPr>
              <a:t>kroutz</a:t>
            </a:r>
            <a:endParaRPr kumimoji="0" lang="el-GR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Nunito Sans"/>
            </a:endParaRPr>
          </a:p>
        </p:txBody>
      </p:sp>
      <p:grpSp>
        <p:nvGrpSpPr>
          <p:cNvPr id="13" name="Ομάδα 12">
            <a:extLst>
              <a:ext uri="{FF2B5EF4-FFF2-40B4-BE49-F238E27FC236}">
                <a16:creationId xmlns:a16="http://schemas.microsoft.com/office/drawing/2014/main" id="{1207FC39-523D-47F9-9BB0-763158E7FAE8}"/>
              </a:ext>
            </a:extLst>
          </p:cNvPr>
          <p:cNvGrpSpPr/>
          <p:nvPr/>
        </p:nvGrpSpPr>
        <p:grpSpPr>
          <a:xfrm rot="16200000">
            <a:off x="5127764" y="2818088"/>
            <a:ext cx="4018144" cy="448013"/>
            <a:chOff x="2325371" y="1743497"/>
            <a:chExt cx="8456846" cy="1656596"/>
          </a:xfrm>
        </p:grpSpPr>
        <p:sp>
          <p:nvSpPr>
            <p:cNvPr id="14" name="Google Shape;361;p33">
              <a:extLst>
                <a:ext uri="{FF2B5EF4-FFF2-40B4-BE49-F238E27FC236}">
                  <a16:creationId xmlns:a16="http://schemas.microsoft.com/office/drawing/2014/main" id="{F0E47451-5921-455B-BA1E-1EADEBD88E0D}"/>
                </a:ext>
              </a:extLst>
            </p:cNvPr>
            <p:cNvSpPr/>
            <p:nvPr/>
          </p:nvSpPr>
          <p:spPr>
            <a:xfrm>
              <a:off x="4690510" y="1909248"/>
              <a:ext cx="2746983" cy="1325098"/>
            </a:xfrm>
            <a:prstGeom prst="chevron">
              <a:avLst>
                <a:gd name="adj" fmla="val 29853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l-G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"/>
                  <a:ea typeface="Nunito Sans"/>
                  <a:cs typeface="Nunito Sans"/>
                  <a:sym typeface="Nunito Sans"/>
                </a:rPr>
                <a:t>παραγωγή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5" name="Google Shape;363;p33">
              <a:extLst>
                <a:ext uri="{FF2B5EF4-FFF2-40B4-BE49-F238E27FC236}">
                  <a16:creationId xmlns:a16="http://schemas.microsoft.com/office/drawing/2014/main" id="{D1C39DEB-07B1-4B93-A784-8557261790B7}"/>
                </a:ext>
              </a:extLst>
            </p:cNvPr>
            <p:cNvSpPr/>
            <p:nvPr/>
          </p:nvSpPr>
          <p:spPr>
            <a:xfrm>
              <a:off x="7249877" y="1743497"/>
              <a:ext cx="3532340" cy="1656596"/>
            </a:xfrm>
            <a:prstGeom prst="chevron">
              <a:avLst>
                <a:gd name="adj" fmla="val 29853"/>
              </a:avLst>
            </a:prstGeom>
            <a:solidFill>
              <a:srgbClr val="ED0036">
                <a:alpha val="7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l-G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"/>
                  <a:ea typeface="Nunito Sans"/>
                  <a:cs typeface="Nunito Sans"/>
                  <a:sym typeface="Nunito Sans"/>
                </a:rPr>
                <a:t>Διανομή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6" name="Google Shape;364;p33">
              <a:extLst>
                <a:ext uri="{FF2B5EF4-FFF2-40B4-BE49-F238E27FC236}">
                  <a16:creationId xmlns:a16="http://schemas.microsoft.com/office/drawing/2014/main" id="{9CC0A38D-3A8C-4555-BF94-A7AA2C264204}"/>
                </a:ext>
              </a:extLst>
            </p:cNvPr>
            <p:cNvSpPr/>
            <p:nvPr/>
          </p:nvSpPr>
          <p:spPr>
            <a:xfrm>
              <a:off x="2325371" y="2095401"/>
              <a:ext cx="2424599" cy="952792"/>
            </a:xfrm>
            <a:prstGeom prst="chevron">
              <a:avLst>
                <a:gd name="adj" fmla="val 29853"/>
              </a:avLst>
            </a:prstGeom>
            <a:solidFill>
              <a:srgbClr val="FFA400">
                <a:alpha val="7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l-G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unito Sans"/>
                  <a:ea typeface="Nunito Sans"/>
                  <a:cs typeface="Nunito Sans"/>
                  <a:sym typeface="Nunito Sans"/>
                </a:rPr>
                <a:t>Πρώτες ύλες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18" name="Ελεύθερη σχεδίαση: Σχήμα 17">
            <a:extLst>
              <a:ext uri="{FF2B5EF4-FFF2-40B4-BE49-F238E27FC236}">
                <a16:creationId xmlns:a16="http://schemas.microsoft.com/office/drawing/2014/main" id="{7BF0E15C-6E1B-41DC-8172-1571CD33AEBA}"/>
              </a:ext>
            </a:extLst>
          </p:cNvPr>
          <p:cNvSpPr/>
          <p:nvPr/>
        </p:nvSpPr>
        <p:spPr>
          <a:xfrm>
            <a:off x="7038753" y="912650"/>
            <a:ext cx="1350335" cy="735397"/>
          </a:xfrm>
          <a:custGeom>
            <a:avLst/>
            <a:gdLst>
              <a:gd name="connsiteX0" fmla="*/ 0 w 1350335"/>
              <a:gd name="connsiteY0" fmla="*/ 395155 h 735397"/>
              <a:gd name="connsiteX1" fmla="*/ 212652 w 1350335"/>
              <a:gd name="connsiteY1" fmla="*/ 1750 h 735397"/>
              <a:gd name="connsiteX2" fmla="*/ 542261 w 1350335"/>
              <a:gd name="connsiteY2" fmla="*/ 533378 h 735397"/>
              <a:gd name="connsiteX3" fmla="*/ 1105787 w 1350335"/>
              <a:gd name="connsiteY3" fmla="*/ 554643 h 735397"/>
              <a:gd name="connsiteX4" fmla="*/ 1350335 w 1350335"/>
              <a:gd name="connsiteY4" fmla="*/ 735397 h 735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0335" h="735397">
                <a:moveTo>
                  <a:pt x="0" y="395155"/>
                </a:moveTo>
                <a:cubicBezTo>
                  <a:pt x="61137" y="186934"/>
                  <a:pt x="122275" y="-21287"/>
                  <a:pt x="212652" y="1750"/>
                </a:cubicBezTo>
                <a:cubicBezTo>
                  <a:pt x="303029" y="24787"/>
                  <a:pt x="393405" y="441229"/>
                  <a:pt x="542261" y="533378"/>
                </a:cubicBezTo>
                <a:cubicBezTo>
                  <a:pt x="691117" y="625527"/>
                  <a:pt x="971108" y="520973"/>
                  <a:pt x="1105787" y="554643"/>
                </a:cubicBezTo>
                <a:cubicBezTo>
                  <a:pt x="1240466" y="588313"/>
                  <a:pt x="1213884" y="707044"/>
                  <a:pt x="1350335" y="735397"/>
                </a:cubicBezTo>
              </a:path>
            </a:pathLst>
          </a:cu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l-G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0" name="Ευθεία γραμμή σύνδεσης 19">
            <a:extLst>
              <a:ext uri="{FF2B5EF4-FFF2-40B4-BE49-F238E27FC236}">
                <a16:creationId xmlns:a16="http://schemas.microsoft.com/office/drawing/2014/main" id="{FE4B24A5-4DBE-427E-A626-0B730E7C96B4}"/>
              </a:ext>
            </a:extLst>
          </p:cNvPr>
          <p:cNvCxnSpPr/>
          <p:nvPr/>
        </p:nvCxnSpPr>
        <p:spPr>
          <a:xfrm>
            <a:off x="6784834" y="-49"/>
            <a:ext cx="0" cy="5143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Ευθεία γραμμή σύνδεσης 21">
            <a:extLst>
              <a:ext uri="{FF2B5EF4-FFF2-40B4-BE49-F238E27FC236}">
                <a16:creationId xmlns:a16="http://schemas.microsoft.com/office/drawing/2014/main" id="{92835B77-8155-4416-98AF-5D07EAAD7924}"/>
              </a:ext>
            </a:extLst>
          </p:cNvPr>
          <p:cNvCxnSpPr/>
          <p:nvPr/>
        </p:nvCxnSpPr>
        <p:spPr>
          <a:xfrm>
            <a:off x="6784834" y="-49"/>
            <a:ext cx="2359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Ευθεία γραμμή σύνδεσης 22">
            <a:extLst>
              <a:ext uri="{FF2B5EF4-FFF2-40B4-BE49-F238E27FC236}">
                <a16:creationId xmlns:a16="http://schemas.microsoft.com/office/drawing/2014/main" id="{B802C811-67D7-47E7-A494-5C62770D3FBD}"/>
              </a:ext>
            </a:extLst>
          </p:cNvPr>
          <p:cNvCxnSpPr/>
          <p:nvPr/>
        </p:nvCxnSpPr>
        <p:spPr>
          <a:xfrm>
            <a:off x="9144000" y="-98"/>
            <a:ext cx="0" cy="5143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675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BB1E1485-9304-4E63-B34F-F2DA331059A3}"/>
              </a:ext>
            </a:extLst>
          </p:cNvPr>
          <p:cNvSpPr/>
          <p:nvPr/>
        </p:nvSpPr>
        <p:spPr>
          <a:xfrm>
            <a:off x="1" y="0"/>
            <a:ext cx="2627784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l-GR" sz="1000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D23F4380-6A0D-481B-90D7-3F308CD9CDF1}"/>
              </a:ext>
            </a:extLst>
          </p:cNvPr>
          <p:cNvSpPr/>
          <p:nvPr/>
        </p:nvSpPr>
        <p:spPr>
          <a:xfrm>
            <a:off x="6767736" y="-3128"/>
            <a:ext cx="2376264" cy="5143451"/>
          </a:xfrm>
          <a:prstGeom prst="rect">
            <a:avLst/>
          </a:prstGeom>
          <a:solidFill>
            <a:srgbClr val="F67031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l-GR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0" name="Θέση εικόνας 17">
            <a:extLst>
              <a:ext uri="{FF2B5EF4-FFF2-40B4-BE49-F238E27FC236}">
                <a16:creationId xmlns:a16="http://schemas.microsoft.com/office/drawing/2014/main" id="{F044B554-4DCB-44C9-B625-0F5B463CE85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1" r="14371"/>
          <a:stretch>
            <a:fillRect/>
          </a:stretch>
        </p:blipFill>
        <p:spPr>
          <a:xfrm>
            <a:off x="1819798" y="1153231"/>
            <a:ext cx="4439294" cy="3349006"/>
          </a:xfrm>
          <a:prstGeom prst="rect">
            <a:avLst/>
          </a:prstGeom>
        </p:spPr>
      </p:pic>
      <p:grpSp>
        <p:nvGrpSpPr>
          <p:cNvPr id="11" name="Ομάδα 10">
            <a:extLst>
              <a:ext uri="{FF2B5EF4-FFF2-40B4-BE49-F238E27FC236}">
                <a16:creationId xmlns:a16="http://schemas.microsoft.com/office/drawing/2014/main" id="{9A9D3A6B-7503-45C9-8276-6E71D346B005}"/>
              </a:ext>
            </a:extLst>
          </p:cNvPr>
          <p:cNvGrpSpPr/>
          <p:nvPr/>
        </p:nvGrpSpPr>
        <p:grpSpPr>
          <a:xfrm>
            <a:off x="94152" y="53172"/>
            <a:ext cx="2322989" cy="3693463"/>
            <a:chOff x="-759110" y="-279031"/>
            <a:chExt cx="2619670" cy="5758331"/>
          </a:xfrm>
        </p:grpSpPr>
        <p:sp>
          <p:nvSpPr>
            <p:cNvPr id="12" name="Ορθογώνιο: Στρογγύλεμα γωνιών 11">
              <a:extLst>
                <a:ext uri="{FF2B5EF4-FFF2-40B4-BE49-F238E27FC236}">
                  <a16:creationId xmlns:a16="http://schemas.microsoft.com/office/drawing/2014/main" id="{AFACEC9C-B3D7-4ED4-B0AF-66CA3F3C90E0}"/>
                </a:ext>
              </a:extLst>
            </p:cNvPr>
            <p:cNvSpPr/>
            <p:nvPr/>
          </p:nvSpPr>
          <p:spPr>
            <a:xfrm>
              <a:off x="-737983" y="-279031"/>
              <a:ext cx="2598543" cy="575833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6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Ορθογώνιο: Στρογγύλεμα γωνιών 4">
              <a:extLst>
                <a:ext uri="{FF2B5EF4-FFF2-40B4-BE49-F238E27FC236}">
                  <a16:creationId xmlns:a16="http://schemas.microsoft.com/office/drawing/2014/main" id="{2810B44B-3EE4-415E-B2EF-ECAE744E1115}"/>
                </a:ext>
              </a:extLst>
            </p:cNvPr>
            <p:cNvSpPr txBox="1"/>
            <p:nvPr/>
          </p:nvSpPr>
          <p:spPr>
            <a:xfrm>
              <a:off x="-759110" y="-279031"/>
              <a:ext cx="2545266" cy="43518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8110" tIns="118110" rIns="118110" bIns="118110" numCol="1" spcCol="1270" anchor="t" anchorCtr="0">
              <a:noAutofit/>
            </a:bodyPr>
            <a:lstStyle/>
            <a:p>
              <a:pPr marL="0" marR="0" lvl="1" indent="0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l-GR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Nunito Sans"/>
                </a:rPr>
                <a:t>Προσφέρει στο σύνολο των καταστημάτων την  απήχηση της πλατφόρμας του </a:t>
              </a:r>
              <a:r>
                <a:rPr kumimoji="0" lang="el-G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6703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Nunito Sans"/>
                </a:rPr>
                <a:t>(υψηλό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67031"/>
                  </a:solidFill>
                  <a:effectLst/>
                  <a:uLnTx/>
                  <a:uFillTx/>
                  <a:latin typeface="Nunito Sans"/>
                  <a:ea typeface="+mn-ea"/>
                  <a:cs typeface="+mn-cs"/>
                  <a:sym typeface="Nunito Sans"/>
                </a:rPr>
                <a:t>customer reach</a:t>
              </a:r>
              <a:r>
                <a:rPr kumimoji="0" lang="el-G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6703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Nunito Sans"/>
                </a:rPr>
                <a:t>) </a:t>
              </a:r>
              <a:r>
                <a:rPr kumimoji="0" lang="el-GR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Nunito Sans"/>
                </a:rPr>
                <a:t>και ένα ολοκληρωμένο σύνολο εργαλείων ώστε να προβάλλουν και να πουλήσουν τα προϊόντα τους στο κοινό, κρατώντας ελάχιστη προμήθεια. διαθέτει καταστήματα με τις χαμηλότερες τιμές. </a:t>
              </a:r>
              <a:r>
                <a:rPr lang="el-G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sym typeface="Nunito Sans"/>
                </a:rPr>
                <a:t>Παρά το γεγονός αυτό Παρά τη χαμηλή τιμή, η ύπαρξη κριτικών και βαθμολογιών στα προϊόντα των καταστημάτων, διατηρεί αμετάβλητη την  αξιοπιστία  που  δείχνουν  οι  πελάτες  στις  παρεχόμενες  υπηρεσίες.</a:t>
              </a:r>
            </a:p>
            <a:p>
              <a:pPr marL="0" marR="0" lvl="1" indent="0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l-GR" sz="1200" dirty="0">
                  <a:solidFill>
                    <a:srgbClr val="000000"/>
                  </a:solidFill>
                  <a:latin typeface="Arial"/>
                  <a:sym typeface="Nunito Sans"/>
                </a:rPr>
                <a:t>, </a:t>
              </a:r>
              <a:endParaRPr kumimoji="0" lang="el-G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Nunito Sans"/>
              </a:endParaRPr>
            </a:p>
          </p:txBody>
        </p:sp>
      </p:grpSp>
      <p:graphicFrame>
        <p:nvGraphicFramePr>
          <p:cNvPr id="9" name="Διάγραμμα 8">
            <a:extLst>
              <a:ext uri="{FF2B5EF4-FFF2-40B4-BE49-F238E27FC236}">
                <a16:creationId xmlns:a16="http://schemas.microsoft.com/office/drawing/2014/main" id="{32A99547-67AC-4FA0-821D-2C68AD825D96}"/>
              </a:ext>
            </a:extLst>
          </p:cNvPr>
          <p:cNvGraphicFramePr/>
          <p:nvPr/>
        </p:nvGraphicFramePr>
        <p:xfrm>
          <a:off x="1299171" y="1044525"/>
          <a:ext cx="5480547" cy="35664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80A1BD7F-4438-47D4-AE93-B2C3843CDF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Nunito Sans"/>
                <a:sym typeface="Nuni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lang="en" sz="1000" b="0" i="0" u="none" strike="noStrike" kern="0" cap="none" spc="0" normalizeH="0" baseline="0" noProof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Nunito Sans"/>
              <a:sym typeface="Nunito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A7B4B-C258-43E4-B01B-56660B38D2ED}"/>
              </a:ext>
            </a:extLst>
          </p:cNvPr>
          <p:cNvSpPr txBox="1"/>
          <p:nvPr/>
        </p:nvSpPr>
        <p:spPr>
          <a:xfrm>
            <a:off x="5002810" y="-17510"/>
            <a:ext cx="1866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8001"/>
                </a:solidFill>
                <a:effectLst/>
                <a:uLnTx/>
                <a:uFillTx/>
                <a:latin typeface="Californian FB" panose="0207040306080B030204" pitchFamily="18" charset="0"/>
                <a:cs typeface="Arial"/>
                <a:sym typeface="Arial"/>
              </a:rPr>
              <a:t>Business</a:t>
            </a:r>
            <a:endParaRPr kumimoji="0" lang="el-GR" sz="3600" b="0" i="0" u="none" strike="noStrike" kern="0" cap="none" spc="0" normalizeH="0" baseline="0" noProof="0" dirty="0">
              <a:ln>
                <a:noFill/>
              </a:ln>
              <a:solidFill>
                <a:srgbClr val="FF800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C9DF6C-9AF5-443E-8F73-FDE4619FEE86}"/>
              </a:ext>
            </a:extLst>
          </p:cNvPr>
          <p:cNvSpPr txBox="1"/>
          <p:nvPr/>
        </p:nvSpPr>
        <p:spPr>
          <a:xfrm>
            <a:off x="6695765" y="-115017"/>
            <a:ext cx="23042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6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ce Script MT" panose="030303020206070C0B05" pitchFamily="66" charset="0"/>
                <a:cs typeface="Arial"/>
                <a:sym typeface="Arial"/>
              </a:rPr>
              <a:t>Strategy</a:t>
            </a:r>
            <a:endParaRPr kumimoji="0" lang="el-GR" sz="6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Θέση κειμένου 2">
            <a:extLst>
              <a:ext uri="{FF2B5EF4-FFF2-40B4-BE49-F238E27FC236}">
                <a16:creationId xmlns:a16="http://schemas.microsoft.com/office/drawing/2014/main" id="{128FEF84-2A57-44E6-B305-98F8243631C8}"/>
              </a:ext>
            </a:extLst>
          </p:cNvPr>
          <p:cNvSpPr txBox="1">
            <a:spLocks/>
          </p:cNvSpPr>
          <p:nvPr/>
        </p:nvSpPr>
        <p:spPr>
          <a:xfrm>
            <a:off x="6757981" y="1104868"/>
            <a:ext cx="2304255" cy="394776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l-G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unstler Script" panose="030304020206070D0D06" pitchFamily="66" charset="0"/>
                <a:cs typeface="Arial"/>
                <a:sym typeface="Arial"/>
              </a:rPr>
              <a:t>Η επιχείρηση έχει </a:t>
            </a:r>
            <a:r>
              <a:rPr kumimoji="0" lang="el-GR" sz="18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unstler Script" panose="030304020206070D0D06" pitchFamily="66" charset="0"/>
                <a:cs typeface="Arial"/>
                <a:sym typeface="Arial"/>
              </a:rPr>
              <a:t>μόνο μία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man Old Style" panose="02050604050505020204" pitchFamily="18" charset="0"/>
                <a:sym typeface="Arial"/>
              </a:rPr>
              <a:t>SBU</a:t>
            </a:r>
            <a:r>
              <a:rPr kumimoji="0" lang="el-G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man Old Style" panose="02050604050505020204" pitchFamily="18" charset="0"/>
                <a:sym typeface="Arial"/>
              </a:rPr>
              <a:t>. </a:t>
            </a:r>
            <a:r>
              <a:rPr kumimoji="0" lang="el-G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unstler Script" panose="030304020206070D0D06" pitchFamily="66" charset="0"/>
                <a:cs typeface="Arial"/>
                <a:sym typeface="Arial"/>
              </a:rPr>
              <a:t>Δύναται να ακολουθεί </a:t>
            </a:r>
            <a:r>
              <a:rPr kumimoji="0" lang="el-GR" sz="180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Kunstler Script" panose="030304020206070D0D06" pitchFamily="66" charset="0"/>
                <a:sym typeface="Arial"/>
              </a:rPr>
              <a:t>στρατηγική </a:t>
            </a:r>
            <a:r>
              <a:rPr lang="el-GR" sz="1800" dirty="0">
                <a:solidFill>
                  <a:schemeClr val="accent6">
                    <a:lumMod val="75000"/>
                  </a:schemeClr>
                </a:solidFill>
                <a:latin typeface="Kunstler Script" panose="030304020206070D0D06" pitchFamily="66" charset="0"/>
              </a:rPr>
              <a:t>ηγεσίας κόστους </a:t>
            </a:r>
            <a:r>
              <a:rPr kumimoji="0" lang="el-G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unstler Script" panose="030304020206070D0D06" pitchFamily="66" charset="0"/>
                <a:cs typeface="Arial"/>
                <a:sym typeface="Arial"/>
              </a:rPr>
              <a:t>καθώς</a:t>
            </a:r>
            <a:r>
              <a:rPr kumimoji="0" lang="el-G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" pitchFamily="18" charset="0"/>
                <a:sym typeface="Arial"/>
              </a:rPr>
              <a:t>:</a:t>
            </a:r>
            <a:endParaRPr kumimoji="0" lang="el-GR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unstler Script" panose="030304020206070D0D06" pitchFamily="66" charset="0"/>
              <a:cs typeface="Arial"/>
              <a:sym typeface="Arial"/>
            </a:endParaRPr>
          </a:p>
          <a:p>
            <a:pPr marL="17145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unstler Script" panose="030304020206070D0D06" pitchFamily="66" charset="0"/>
              <a:cs typeface="Arial"/>
              <a:sym typeface="Arial"/>
            </a:endParaRPr>
          </a:p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324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l-G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Απασχολεί μικρό πλήθος εργαζομένων </a:t>
            </a:r>
          </a:p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324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l-G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Χρησιμοποιεί Διαδικτυακούς πόρους</a:t>
            </a:r>
          </a:p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324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l-G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Έχει χαμηλά λειτουργικά κόστη αφού απασχολεί μόλις 2 εταιρικά συγκροτήματα</a:t>
            </a:r>
          </a:p>
        </p:txBody>
      </p:sp>
      <p:pic>
        <p:nvPicPr>
          <p:cNvPr id="16" name="Εικόνα 15">
            <a:extLst>
              <a:ext uri="{FF2B5EF4-FFF2-40B4-BE49-F238E27FC236}">
                <a16:creationId xmlns:a16="http://schemas.microsoft.com/office/drawing/2014/main" id="{A418A4CD-7A4C-497E-9B77-57B371F1EA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3700416">
            <a:off x="1795865" y="423553"/>
            <a:ext cx="2378505" cy="706255"/>
          </a:xfrm>
          <a:prstGeom prst="rect">
            <a:avLst/>
          </a:prstGeom>
        </p:spPr>
      </p:pic>
      <p:grpSp>
        <p:nvGrpSpPr>
          <p:cNvPr id="14" name="Ομάδα 13"/>
          <p:cNvGrpSpPr/>
          <p:nvPr/>
        </p:nvGrpSpPr>
        <p:grpSpPr>
          <a:xfrm>
            <a:off x="1576989" y="3765208"/>
            <a:ext cx="4721493" cy="936104"/>
            <a:chOff x="1563847" y="3867894"/>
            <a:chExt cx="4721493" cy="936104"/>
          </a:xfrm>
        </p:grpSpPr>
        <p:cxnSp>
          <p:nvCxnSpPr>
            <p:cNvPr id="5" name="Ευθύγραμμο βέλος σύνδεσης 4"/>
            <p:cNvCxnSpPr/>
            <p:nvPr/>
          </p:nvCxnSpPr>
          <p:spPr>
            <a:xfrm>
              <a:off x="1563847" y="4803998"/>
              <a:ext cx="4721493" cy="0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Ευθύγραμμο βέλος σύνδεσης 7"/>
            <p:cNvCxnSpPr/>
            <p:nvPr/>
          </p:nvCxnSpPr>
          <p:spPr>
            <a:xfrm flipV="1">
              <a:off x="1563847" y="3867894"/>
              <a:ext cx="0" cy="936104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 rot="16200000">
            <a:off x="708068" y="3980865"/>
            <a:ext cx="1280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- </a:t>
            </a:r>
            <a:r>
              <a:rPr lang="el-GR" sz="1200" dirty="0"/>
              <a:t>Εύρος</a:t>
            </a:r>
            <a:r>
              <a:rPr lang="el-GR" dirty="0"/>
              <a:t> +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37599" y="4693517"/>
            <a:ext cx="5331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200" dirty="0"/>
              <a:t>                            Κόστος                               Διαφοροποίηση</a:t>
            </a:r>
          </a:p>
        </p:txBody>
      </p:sp>
    </p:spTree>
    <p:extLst>
      <p:ext uri="{BB962C8B-B14F-4D97-AF65-F5344CB8AC3E}">
        <p14:creationId xmlns:p14="http://schemas.microsoft.com/office/powerpoint/2010/main" val="2187506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F67031"/>
            </a:gs>
            <a:gs pos="74000">
              <a:srgbClr val="6F675F"/>
            </a:gs>
            <a:gs pos="83000">
              <a:srgbClr val="6F675F"/>
            </a:gs>
            <a:gs pos="100000">
              <a:srgbClr val="6F675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0CF184FF-ABBD-4BBA-AE58-D2D3A64563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97" r="6145"/>
          <a:stretch/>
        </p:blipFill>
        <p:spPr>
          <a:xfrm>
            <a:off x="0" y="0"/>
            <a:ext cx="4579056" cy="51496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300088-05C1-41A0-BACE-95F12A72EDCE}"/>
              </a:ext>
            </a:extLst>
          </p:cNvPr>
          <p:cNvSpPr txBox="1"/>
          <p:nvPr/>
        </p:nvSpPr>
        <p:spPr>
          <a:xfrm>
            <a:off x="4986144" y="1347614"/>
            <a:ext cx="396044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l-GR" dirty="0"/>
              <a:t>Ανάπτυξη </a:t>
            </a:r>
            <a:r>
              <a:rPr lang="en-US" dirty="0"/>
              <a:t>in-house </a:t>
            </a:r>
            <a:r>
              <a:rPr lang="el-GR" dirty="0"/>
              <a:t>μεταφορικής εταιρίας 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l-GR" dirty="0"/>
              <a:t>Δημιουργία φυσικών καταστημάτων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l-GR" dirty="0"/>
              <a:t>Διεύρυνση του «έξυπνου καλαθιού»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l-GR" dirty="0"/>
              <a:t>Ενημέρωση σε πραγματικό χρόνο για την ύπαρξη νέων προσφορών 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l-GR" dirty="0"/>
              <a:t>Δημιουργία σλόγκαν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A/B testing</a:t>
            </a:r>
            <a:r>
              <a:rPr lang="el-GR" dirty="0"/>
              <a:t> για τον ιστότοπο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l-GR" dirty="0"/>
              <a:t>Χρήση λειτουργιών επαυξημένης πραγματικότητας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l-GR" dirty="0"/>
              <a:t>Αύξηση παρουσίας στα social media, </a:t>
            </a:r>
            <a:r>
              <a:rPr lang="en-US" dirty="0"/>
              <a:t>live chat, </a:t>
            </a:r>
            <a:r>
              <a:rPr lang="el-GR" dirty="0"/>
              <a:t>περισσότερες διαφημίσεις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l-GR" dirty="0"/>
              <a:t>Παροχή ψηφιακής βιβλιοθήκης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l-GR" dirty="0"/>
              <a:t>Ενσωμάτωση ενός τομέα marketplace με  δυνατότητα πώλησης και αγοράς μεταχειρισμένων προϊόντων ή υπηρεσιών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l-GR" dirty="0"/>
              <a:t>Παρουσίαση πακέτου συνδρομών ή κάρτας μέλους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l-GR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l-GR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l-GR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l-GR" dirty="0"/>
          </a:p>
        </p:txBody>
      </p:sp>
      <p:sp>
        <p:nvSpPr>
          <p:cNvPr id="18" name="Ορθογώνιο: Στρογγύλεμα γωνιών 17">
            <a:extLst>
              <a:ext uri="{FF2B5EF4-FFF2-40B4-BE49-F238E27FC236}">
                <a16:creationId xmlns:a16="http://schemas.microsoft.com/office/drawing/2014/main" id="{4BC137B7-F264-40D8-BE23-654F92A8EE55}"/>
              </a:ext>
            </a:extLst>
          </p:cNvPr>
          <p:cNvSpPr/>
          <p:nvPr/>
        </p:nvSpPr>
        <p:spPr>
          <a:xfrm>
            <a:off x="187663" y="195486"/>
            <a:ext cx="2584029" cy="3108543"/>
          </a:xfrm>
          <a:prstGeom prst="roundRect">
            <a:avLst>
              <a:gd name="adj" fmla="val 10000"/>
            </a:avLst>
          </a:prstGeom>
          <a:gradFill>
            <a:gsLst>
              <a:gs pos="0">
                <a:srgbClr val="6F675F">
                  <a:alpha val="70000"/>
                </a:srgbClr>
              </a:gs>
              <a:gs pos="30000">
                <a:srgbClr val="846858">
                  <a:alpha val="51000"/>
                </a:srgbClr>
              </a:gs>
              <a:gs pos="100000">
                <a:srgbClr val="F37032">
                  <a:alpha val="34000"/>
                </a:srgbClr>
              </a:gs>
            </a:gsLst>
            <a:lin ang="5400000" scaled="1"/>
          </a:gra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C08420-B912-41EC-92A8-EB486A9A4D36}"/>
              </a:ext>
            </a:extLst>
          </p:cNvPr>
          <p:cNvSpPr txBox="1"/>
          <p:nvPr/>
        </p:nvSpPr>
        <p:spPr>
          <a:xfrm>
            <a:off x="268623" y="303207"/>
            <a:ext cx="258402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>
                <a:solidFill>
                  <a:schemeClr val="bg1"/>
                </a:solidFill>
              </a:rPr>
              <a:t>Ένα ποσοστό των χρηστών θα έχουν πρόσβαση σε μια μορφή της ιστοσελίδας (layout Α) και οι υπόλοιποι σε μια άλλη εναλλακτική μορφή (layout Β). Συγκρίνοντας παραμέτρους όπως η επισκεψιμότητα όσον αφορά τις μορφές Α και Β, το Skroutz μπορεί να καταλήξει στη βέλτιστη επιλογή για τη δομή της ιστοσελίδας του, βελτιώ-νοντας την απόδοσή του.</a:t>
            </a:r>
          </a:p>
        </p:txBody>
      </p:sp>
      <p:grpSp>
        <p:nvGrpSpPr>
          <p:cNvPr id="7" name="Ομάδα 6">
            <a:extLst>
              <a:ext uri="{FF2B5EF4-FFF2-40B4-BE49-F238E27FC236}">
                <a16:creationId xmlns:a16="http://schemas.microsoft.com/office/drawing/2014/main" id="{B9CC3D92-03BC-4E11-B4DD-BA15BA1B9E9D}"/>
              </a:ext>
            </a:extLst>
          </p:cNvPr>
          <p:cNvGrpSpPr/>
          <p:nvPr/>
        </p:nvGrpSpPr>
        <p:grpSpPr>
          <a:xfrm>
            <a:off x="8238824" y="195486"/>
            <a:ext cx="636553" cy="590912"/>
            <a:chOff x="5296698" y="1879340"/>
            <a:chExt cx="636553" cy="590912"/>
          </a:xfrm>
        </p:grpSpPr>
        <p:sp>
          <p:nvSpPr>
            <p:cNvPr id="8" name="Google Shape;373;p34">
              <a:extLst>
                <a:ext uri="{FF2B5EF4-FFF2-40B4-BE49-F238E27FC236}">
                  <a16:creationId xmlns:a16="http://schemas.microsoft.com/office/drawing/2014/main" id="{DC1E4A67-A96D-44CD-B10F-E87545381DAF}"/>
                </a:ext>
              </a:extLst>
            </p:cNvPr>
            <p:cNvSpPr/>
            <p:nvPr/>
          </p:nvSpPr>
          <p:spPr>
            <a:xfrm>
              <a:off x="5460451" y="1879340"/>
              <a:ext cx="472800" cy="472800"/>
            </a:xfrm>
            <a:prstGeom prst="ellipse">
              <a:avLst/>
            </a:prstGeom>
            <a:solidFill>
              <a:srgbClr val="ED0036">
                <a:alpha val="7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9" name="Google Shape;390;p34">
              <a:extLst>
                <a:ext uri="{FF2B5EF4-FFF2-40B4-BE49-F238E27FC236}">
                  <a16:creationId xmlns:a16="http://schemas.microsoft.com/office/drawing/2014/main" id="{5CB262A0-A823-433A-930E-87C526D2B67C}"/>
                </a:ext>
              </a:extLst>
            </p:cNvPr>
            <p:cNvGrpSpPr/>
            <p:nvPr/>
          </p:nvGrpSpPr>
          <p:grpSpPr>
            <a:xfrm>
              <a:off x="5296698" y="1992229"/>
              <a:ext cx="455918" cy="478023"/>
              <a:chOff x="5961125" y="1623900"/>
              <a:chExt cx="427450" cy="448175"/>
            </a:xfrm>
          </p:grpSpPr>
          <p:sp>
            <p:nvSpPr>
              <p:cNvPr id="10" name="Google Shape;391;p34">
                <a:extLst>
                  <a:ext uri="{FF2B5EF4-FFF2-40B4-BE49-F238E27FC236}">
                    <a16:creationId xmlns:a16="http://schemas.microsoft.com/office/drawing/2014/main" id="{C25F4E5D-3BD0-463D-AF18-51725EE8F1AC}"/>
                  </a:ext>
                </a:extLst>
              </p:cNvPr>
              <p:cNvSpPr/>
              <p:nvPr/>
            </p:nvSpPr>
            <p:spPr>
              <a:xfrm>
                <a:off x="5961125" y="1678700"/>
                <a:ext cx="376925" cy="376925"/>
              </a:xfrm>
              <a:custGeom>
                <a:avLst/>
                <a:gdLst/>
                <a:ahLst/>
                <a:cxnLst/>
                <a:rect l="l" t="t" r="r" b="b"/>
                <a:pathLst>
                  <a:path w="15077" h="15077" fill="none" extrusionOk="0">
                    <a:moveTo>
                      <a:pt x="11813" y="1340"/>
                    </a:moveTo>
                    <a:lnTo>
                      <a:pt x="11813" y="1340"/>
                    </a:lnTo>
                    <a:lnTo>
                      <a:pt x="11350" y="1024"/>
                    </a:lnTo>
                    <a:lnTo>
                      <a:pt x="10863" y="780"/>
                    </a:lnTo>
                    <a:lnTo>
                      <a:pt x="10351" y="537"/>
                    </a:lnTo>
                    <a:lnTo>
                      <a:pt x="9816" y="342"/>
                    </a:lnTo>
                    <a:lnTo>
                      <a:pt x="9280" y="196"/>
                    </a:lnTo>
                    <a:lnTo>
                      <a:pt x="8720" y="98"/>
                    </a:lnTo>
                    <a:lnTo>
                      <a:pt x="8135" y="25"/>
                    </a:lnTo>
                    <a:lnTo>
                      <a:pt x="7551" y="1"/>
                    </a:lnTo>
                    <a:lnTo>
                      <a:pt x="7551" y="1"/>
                    </a:lnTo>
                    <a:lnTo>
                      <a:pt x="7161" y="1"/>
                    </a:lnTo>
                    <a:lnTo>
                      <a:pt x="6771" y="50"/>
                    </a:lnTo>
                    <a:lnTo>
                      <a:pt x="6406" y="98"/>
                    </a:lnTo>
                    <a:lnTo>
                      <a:pt x="6041" y="147"/>
                    </a:lnTo>
                    <a:lnTo>
                      <a:pt x="5675" y="244"/>
                    </a:lnTo>
                    <a:lnTo>
                      <a:pt x="5310" y="342"/>
                    </a:lnTo>
                    <a:lnTo>
                      <a:pt x="4969" y="464"/>
                    </a:lnTo>
                    <a:lnTo>
                      <a:pt x="4628" y="585"/>
                    </a:lnTo>
                    <a:lnTo>
                      <a:pt x="4287" y="731"/>
                    </a:lnTo>
                    <a:lnTo>
                      <a:pt x="3970" y="902"/>
                    </a:lnTo>
                    <a:lnTo>
                      <a:pt x="3654" y="1097"/>
                    </a:lnTo>
                    <a:lnTo>
                      <a:pt x="3337" y="1292"/>
                    </a:lnTo>
                    <a:lnTo>
                      <a:pt x="3045" y="1486"/>
                    </a:lnTo>
                    <a:lnTo>
                      <a:pt x="2753" y="1730"/>
                    </a:lnTo>
                    <a:lnTo>
                      <a:pt x="2485" y="1949"/>
                    </a:lnTo>
                    <a:lnTo>
                      <a:pt x="2217" y="2217"/>
                    </a:lnTo>
                    <a:lnTo>
                      <a:pt x="1973" y="2461"/>
                    </a:lnTo>
                    <a:lnTo>
                      <a:pt x="1730" y="2753"/>
                    </a:lnTo>
                    <a:lnTo>
                      <a:pt x="1510" y="3021"/>
                    </a:lnTo>
                    <a:lnTo>
                      <a:pt x="1291" y="3313"/>
                    </a:lnTo>
                    <a:lnTo>
                      <a:pt x="1096" y="3630"/>
                    </a:lnTo>
                    <a:lnTo>
                      <a:pt x="926" y="3946"/>
                    </a:lnTo>
                    <a:lnTo>
                      <a:pt x="755" y="4263"/>
                    </a:lnTo>
                    <a:lnTo>
                      <a:pt x="609" y="4604"/>
                    </a:lnTo>
                    <a:lnTo>
                      <a:pt x="463" y="4945"/>
                    </a:lnTo>
                    <a:lnTo>
                      <a:pt x="341" y="5286"/>
                    </a:lnTo>
                    <a:lnTo>
                      <a:pt x="244" y="5651"/>
                    </a:lnTo>
                    <a:lnTo>
                      <a:pt x="171" y="6016"/>
                    </a:lnTo>
                    <a:lnTo>
                      <a:pt x="98" y="6382"/>
                    </a:lnTo>
                    <a:lnTo>
                      <a:pt x="49" y="6771"/>
                    </a:lnTo>
                    <a:lnTo>
                      <a:pt x="25" y="7137"/>
                    </a:lnTo>
                    <a:lnTo>
                      <a:pt x="0" y="7526"/>
                    </a:lnTo>
                    <a:lnTo>
                      <a:pt x="0" y="7526"/>
                    </a:lnTo>
                    <a:lnTo>
                      <a:pt x="25" y="7916"/>
                    </a:lnTo>
                    <a:lnTo>
                      <a:pt x="49" y="8306"/>
                    </a:lnTo>
                    <a:lnTo>
                      <a:pt x="98" y="8671"/>
                    </a:lnTo>
                    <a:lnTo>
                      <a:pt x="171" y="9061"/>
                    </a:lnTo>
                    <a:lnTo>
                      <a:pt x="244" y="9426"/>
                    </a:lnTo>
                    <a:lnTo>
                      <a:pt x="341" y="9767"/>
                    </a:lnTo>
                    <a:lnTo>
                      <a:pt x="463" y="10132"/>
                    </a:lnTo>
                    <a:lnTo>
                      <a:pt x="609" y="10473"/>
                    </a:lnTo>
                    <a:lnTo>
                      <a:pt x="755" y="10790"/>
                    </a:lnTo>
                    <a:lnTo>
                      <a:pt x="926" y="11131"/>
                    </a:lnTo>
                    <a:lnTo>
                      <a:pt x="1096" y="11448"/>
                    </a:lnTo>
                    <a:lnTo>
                      <a:pt x="1291" y="11740"/>
                    </a:lnTo>
                    <a:lnTo>
                      <a:pt x="1510" y="12032"/>
                    </a:lnTo>
                    <a:lnTo>
                      <a:pt x="1730" y="12324"/>
                    </a:lnTo>
                    <a:lnTo>
                      <a:pt x="1973" y="12592"/>
                    </a:lnTo>
                    <a:lnTo>
                      <a:pt x="2217" y="12860"/>
                    </a:lnTo>
                    <a:lnTo>
                      <a:pt x="2485" y="13104"/>
                    </a:lnTo>
                    <a:lnTo>
                      <a:pt x="2753" y="13347"/>
                    </a:lnTo>
                    <a:lnTo>
                      <a:pt x="3045" y="13567"/>
                    </a:lnTo>
                    <a:lnTo>
                      <a:pt x="3337" y="13786"/>
                    </a:lnTo>
                    <a:lnTo>
                      <a:pt x="3654" y="13981"/>
                    </a:lnTo>
                    <a:lnTo>
                      <a:pt x="3970" y="14151"/>
                    </a:lnTo>
                    <a:lnTo>
                      <a:pt x="4287" y="14322"/>
                    </a:lnTo>
                    <a:lnTo>
                      <a:pt x="4628" y="14468"/>
                    </a:lnTo>
                    <a:lnTo>
                      <a:pt x="4969" y="14614"/>
                    </a:lnTo>
                    <a:lnTo>
                      <a:pt x="5310" y="14736"/>
                    </a:lnTo>
                    <a:lnTo>
                      <a:pt x="5675" y="14833"/>
                    </a:lnTo>
                    <a:lnTo>
                      <a:pt x="6041" y="14906"/>
                    </a:lnTo>
                    <a:lnTo>
                      <a:pt x="6406" y="14979"/>
                    </a:lnTo>
                    <a:lnTo>
                      <a:pt x="6771" y="15028"/>
                    </a:lnTo>
                    <a:lnTo>
                      <a:pt x="7161" y="15052"/>
                    </a:lnTo>
                    <a:lnTo>
                      <a:pt x="7551" y="15077"/>
                    </a:lnTo>
                    <a:lnTo>
                      <a:pt x="7551" y="15077"/>
                    </a:lnTo>
                    <a:lnTo>
                      <a:pt x="7940" y="15052"/>
                    </a:lnTo>
                    <a:lnTo>
                      <a:pt x="8306" y="15028"/>
                    </a:lnTo>
                    <a:lnTo>
                      <a:pt x="8695" y="14979"/>
                    </a:lnTo>
                    <a:lnTo>
                      <a:pt x="9061" y="14906"/>
                    </a:lnTo>
                    <a:lnTo>
                      <a:pt x="9426" y="14833"/>
                    </a:lnTo>
                    <a:lnTo>
                      <a:pt x="9791" y="14736"/>
                    </a:lnTo>
                    <a:lnTo>
                      <a:pt x="10132" y="14614"/>
                    </a:lnTo>
                    <a:lnTo>
                      <a:pt x="10473" y="14468"/>
                    </a:lnTo>
                    <a:lnTo>
                      <a:pt x="10814" y="14322"/>
                    </a:lnTo>
                    <a:lnTo>
                      <a:pt x="11131" y="14151"/>
                    </a:lnTo>
                    <a:lnTo>
                      <a:pt x="11447" y="13981"/>
                    </a:lnTo>
                    <a:lnTo>
                      <a:pt x="11764" y="13786"/>
                    </a:lnTo>
                    <a:lnTo>
                      <a:pt x="12056" y="13567"/>
                    </a:lnTo>
                    <a:lnTo>
                      <a:pt x="12348" y="13347"/>
                    </a:lnTo>
                    <a:lnTo>
                      <a:pt x="12616" y="13104"/>
                    </a:lnTo>
                    <a:lnTo>
                      <a:pt x="12884" y="12860"/>
                    </a:lnTo>
                    <a:lnTo>
                      <a:pt x="13128" y="12592"/>
                    </a:lnTo>
                    <a:lnTo>
                      <a:pt x="13371" y="12324"/>
                    </a:lnTo>
                    <a:lnTo>
                      <a:pt x="13591" y="12032"/>
                    </a:lnTo>
                    <a:lnTo>
                      <a:pt x="13785" y="11740"/>
                    </a:lnTo>
                    <a:lnTo>
                      <a:pt x="13980" y="11448"/>
                    </a:lnTo>
                    <a:lnTo>
                      <a:pt x="14175" y="11131"/>
                    </a:lnTo>
                    <a:lnTo>
                      <a:pt x="14346" y="10790"/>
                    </a:lnTo>
                    <a:lnTo>
                      <a:pt x="14492" y="10473"/>
                    </a:lnTo>
                    <a:lnTo>
                      <a:pt x="14613" y="10132"/>
                    </a:lnTo>
                    <a:lnTo>
                      <a:pt x="14735" y="9767"/>
                    </a:lnTo>
                    <a:lnTo>
                      <a:pt x="14857" y="9426"/>
                    </a:lnTo>
                    <a:lnTo>
                      <a:pt x="14930" y="9061"/>
                    </a:lnTo>
                    <a:lnTo>
                      <a:pt x="15003" y="8671"/>
                    </a:lnTo>
                    <a:lnTo>
                      <a:pt x="15052" y="8306"/>
                    </a:lnTo>
                    <a:lnTo>
                      <a:pt x="15076" y="7916"/>
                    </a:lnTo>
                    <a:lnTo>
                      <a:pt x="15076" y="7526"/>
                    </a:lnTo>
                    <a:lnTo>
                      <a:pt x="15076" y="7526"/>
                    </a:lnTo>
                    <a:lnTo>
                      <a:pt x="15052" y="6918"/>
                    </a:lnTo>
                    <a:lnTo>
                      <a:pt x="14979" y="6309"/>
                    </a:lnTo>
                    <a:lnTo>
                      <a:pt x="14857" y="5724"/>
                    </a:lnTo>
                    <a:lnTo>
                      <a:pt x="14687" y="5164"/>
                    </a:lnTo>
                    <a:lnTo>
                      <a:pt x="14492" y="4604"/>
                    </a:lnTo>
                    <a:lnTo>
                      <a:pt x="14248" y="4068"/>
                    </a:lnTo>
                    <a:lnTo>
                      <a:pt x="13956" y="3581"/>
                    </a:lnTo>
                    <a:lnTo>
                      <a:pt x="13615" y="3094"/>
                    </a:lnTo>
                  </a:path>
                </a:pathLst>
              </a:custGeom>
              <a:noFill/>
              <a:ln w="12175" cap="rnd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highlight>
                    <a:srgbClr val="434343"/>
                  </a:highlight>
                </a:endParaRPr>
              </a:p>
            </p:txBody>
          </p:sp>
          <p:sp>
            <p:nvSpPr>
              <p:cNvPr id="11" name="Google Shape;392;p34">
                <a:extLst>
                  <a:ext uri="{FF2B5EF4-FFF2-40B4-BE49-F238E27FC236}">
                    <a16:creationId xmlns:a16="http://schemas.microsoft.com/office/drawing/2014/main" id="{F75F19AE-B90B-4804-BE32-6A901307593E}"/>
                  </a:ext>
                </a:extLst>
              </p:cNvPr>
              <p:cNvSpPr/>
              <p:nvPr/>
            </p:nvSpPr>
            <p:spPr>
              <a:xfrm>
                <a:off x="6009825" y="1727425"/>
                <a:ext cx="279500" cy="279500"/>
              </a:xfrm>
              <a:custGeom>
                <a:avLst/>
                <a:gdLst/>
                <a:ahLst/>
                <a:cxnLst/>
                <a:rect l="l" t="t" r="r" b="b"/>
                <a:pathLst>
                  <a:path w="11180" h="11180" fill="none" extrusionOk="0">
                    <a:moveTo>
                      <a:pt x="10181" y="2387"/>
                    </a:moveTo>
                    <a:lnTo>
                      <a:pt x="10181" y="2387"/>
                    </a:lnTo>
                    <a:lnTo>
                      <a:pt x="10400" y="2728"/>
                    </a:lnTo>
                    <a:lnTo>
                      <a:pt x="10595" y="3093"/>
                    </a:lnTo>
                    <a:lnTo>
                      <a:pt x="10766" y="3483"/>
                    </a:lnTo>
                    <a:lnTo>
                      <a:pt x="10912" y="3873"/>
                    </a:lnTo>
                    <a:lnTo>
                      <a:pt x="11034" y="4287"/>
                    </a:lnTo>
                    <a:lnTo>
                      <a:pt x="11107" y="4701"/>
                    </a:lnTo>
                    <a:lnTo>
                      <a:pt x="11180" y="5139"/>
                    </a:lnTo>
                    <a:lnTo>
                      <a:pt x="11180" y="5577"/>
                    </a:lnTo>
                    <a:lnTo>
                      <a:pt x="11180" y="5577"/>
                    </a:lnTo>
                    <a:lnTo>
                      <a:pt x="11155" y="6162"/>
                    </a:lnTo>
                    <a:lnTo>
                      <a:pt x="11082" y="6722"/>
                    </a:lnTo>
                    <a:lnTo>
                      <a:pt x="10936" y="7234"/>
                    </a:lnTo>
                    <a:lnTo>
                      <a:pt x="10741" y="7769"/>
                    </a:lnTo>
                    <a:lnTo>
                      <a:pt x="10522" y="8257"/>
                    </a:lnTo>
                    <a:lnTo>
                      <a:pt x="10230" y="8695"/>
                    </a:lnTo>
                    <a:lnTo>
                      <a:pt x="9913" y="9133"/>
                    </a:lnTo>
                    <a:lnTo>
                      <a:pt x="9548" y="9523"/>
                    </a:lnTo>
                    <a:lnTo>
                      <a:pt x="9158" y="9888"/>
                    </a:lnTo>
                    <a:lnTo>
                      <a:pt x="8720" y="10205"/>
                    </a:lnTo>
                    <a:lnTo>
                      <a:pt x="8257" y="10497"/>
                    </a:lnTo>
                    <a:lnTo>
                      <a:pt x="7770" y="10741"/>
                    </a:lnTo>
                    <a:lnTo>
                      <a:pt x="7259" y="10911"/>
                    </a:lnTo>
                    <a:lnTo>
                      <a:pt x="6723" y="11057"/>
                    </a:lnTo>
                    <a:lnTo>
                      <a:pt x="6163" y="11155"/>
                    </a:lnTo>
                    <a:lnTo>
                      <a:pt x="5603" y="11179"/>
                    </a:lnTo>
                    <a:lnTo>
                      <a:pt x="5603" y="11179"/>
                    </a:lnTo>
                    <a:lnTo>
                      <a:pt x="5018" y="11155"/>
                    </a:lnTo>
                    <a:lnTo>
                      <a:pt x="4482" y="11057"/>
                    </a:lnTo>
                    <a:lnTo>
                      <a:pt x="3946" y="10911"/>
                    </a:lnTo>
                    <a:lnTo>
                      <a:pt x="3435" y="10741"/>
                    </a:lnTo>
                    <a:lnTo>
                      <a:pt x="2948" y="10497"/>
                    </a:lnTo>
                    <a:lnTo>
                      <a:pt x="2485" y="10205"/>
                    </a:lnTo>
                    <a:lnTo>
                      <a:pt x="2047" y="9888"/>
                    </a:lnTo>
                    <a:lnTo>
                      <a:pt x="1657" y="9523"/>
                    </a:lnTo>
                    <a:lnTo>
                      <a:pt x="1292" y="9133"/>
                    </a:lnTo>
                    <a:lnTo>
                      <a:pt x="975" y="8695"/>
                    </a:lnTo>
                    <a:lnTo>
                      <a:pt x="683" y="8257"/>
                    </a:lnTo>
                    <a:lnTo>
                      <a:pt x="464" y="7769"/>
                    </a:lnTo>
                    <a:lnTo>
                      <a:pt x="269" y="7234"/>
                    </a:lnTo>
                    <a:lnTo>
                      <a:pt x="123" y="6722"/>
                    </a:lnTo>
                    <a:lnTo>
                      <a:pt x="50" y="6162"/>
                    </a:lnTo>
                    <a:lnTo>
                      <a:pt x="1" y="5577"/>
                    </a:lnTo>
                    <a:lnTo>
                      <a:pt x="1" y="5577"/>
                    </a:lnTo>
                    <a:lnTo>
                      <a:pt x="50" y="5017"/>
                    </a:lnTo>
                    <a:lnTo>
                      <a:pt x="123" y="4457"/>
                    </a:lnTo>
                    <a:lnTo>
                      <a:pt x="269" y="3921"/>
                    </a:lnTo>
                    <a:lnTo>
                      <a:pt x="464" y="3410"/>
                    </a:lnTo>
                    <a:lnTo>
                      <a:pt x="683" y="2923"/>
                    </a:lnTo>
                    <a:lnTo>
                      <a:pt x="975" y="2460"/>
                    </a:lnTo>
                    <a:lnTo>
                      <a:pt x="1292" y="2046"/>
                    </a:lnTo>
                    <a:lnTo>
                      <a:pt x="1657" y="1632"/>
                    </a:lnTo>
                    <a:lnTo>
                      <a:pt x="2047" y="1267"/>
                    </a:lnTo>
                    <a:lnTo>
                      <a:pt x="2485" y="950"/>
                    </a:lnTo>
                    <a:lnTo>
                      <a:pt x="2948" y="682"/>
                    </a:lnTo>
                    <a:lnTo>
                      <a:pt x="3435" y="439"/>
                    </a:lnTo>
                    <a:lnTo>
                      <a:pt x="3946" y="244"/>
                    </a:lnTo>
                    <a:lnTo>
                      <a:pt x="4482" y="122"/>
                    </a:lnTo>
                    <a:lnTo>
                      <a:pt x="5018" y="25"/>
                    </a:lnTo>
                    <a:lnTo>
                      <a:pt x="5603" y="0"/>
                    </a:lnTo>
                    <a:lnTo>
                      <a:pt x="5603" y="0"/>
                    </a:lnTo>
                    <a:lnTo>
                      <a:pt x="6041" y="25"/>
                    </a:lnTo>
                    <a:lnTo>
                      <a:pt x="6479" y="73"/>
                    </a:lnTo>
                    <a:lnTo>
                      <a:pt x="6893" y="146"/>
                    </a:lnTo>
                    <a:lnTo>
                      <a:pt x="7307" y="268"/>
                    </a:lnTo>
                    <a:lnTo>
                      <a:pt x="7697" y="414"/>
                    </a:lnTo>
                    <a:lnTo>
                      <a:pt x="8087" y="585"/>
                    </a:lnTo>
                    <a:lnTo>
                      <a:pt x="8452" y="780"/>
                    </a:lnTo>
                    <a:lnTo>
                      <a:pt x="8793" y="999"/>
                    </a:lnTo>
                  </a:path>
                </a:pathLst>
              </a:custGeom>
              <a:noFill/>
              <a:ln w="12175" cap="rnd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highlight>
                    <a:srgbClr val="434343"/>
                  </a:highlight>
                </a:endParaRPr>
              </a:p>
            </p:txBody>
          </p:sp>
          <p:sp>
            <p:nvSpPr>
              <p:cNvPr id="12" name="Google Shape;393;p34">
                <a:extLst>
                  <a:ext uri="{FF2B5EF4-FFF2-40B4-BE49-F238E27FC236}">
                    <a16:creationId xmlns:a16="http://schemas.microsoft.com/office/drawing/2014/main" id="{930F9673-5173-42BA-BFE1-60B6E43A90C2}"/>
                  </a:ext>
                </a:extLst>
              </p:cNvPr>
              <p:cNvSpPr/>
              <p:nvPr/>
            </p:nvSpPr>
            <p:spPr>
              <a:xfrm>
                <a:off x="6107250" y="1824850"/>
                <a:ext cx="84650" cy="84650"/>
              </a:xfrm>
              <a:custGeom>
                <a:avLst/>
                <a:gdLst/>
                <a:ahLst/>
                <a:cxnLst/>
                <a:rect l="l" t="t" r="r" b="b"/>
                <a:pathLst>
                  <a:path w="3386" h="3386" fill="none" extrusionOk="0">
                    <a:moveTo>
                      <a:pt x="3362" y="1388"/>
                    </a:moveTo>
                    <a:lnTo>
                      <a:pt x="3362" y="1388"/>
                    </a:lnTo>
                    <a:lnTo>
                      <a:pt x="3386" y="1680"/>
                    </a:lnTo>
                    <a:lnTo>
                      <a:pt x="3386" y="1680"/>
                    </a:lnTo>
                    <a:lnTo>
                      <a:pt x="3386" y="1851"/>
                    </a:lnTo>
                    <a:lnTo>
                      <a:pt x="3362" y="2021"/>
                    </a:lnTo>
                    <a:lnTo>
                      <a:pt x="3313" y="2192"/>
                    </a:lnTo>
                    <a:lnTo>
                      <a:pt x="3264" y="2338"/>
                    </a:lnTo>
                    <a:lnTo>
                      <a:pt x="3191" y="2484"/>
                    </a:lnTo>
                    <a:lnTo>
                      <a:pt x="3118" y="2630"/>
                    </a:lnTo>
                    <a:lnTo>
                      <a:pt x="3021" y="2776"/>
                    </a:lnTo>
                    <a:lnTo>
                      <a:pt x="2899" y="2898"/>
                    </a:lnTo>
                    <a:lnTo>
                      <a:pt x="2777" y="2996"/>
                    </a:lnTo>
                    <a:lnTo>
                      <a:pt x="2655" y="3093"/>
                    </a:lnTo>
                    <a:lnTo>
                      <a:pt x="2509" y="3191"/>
                    </a:lnTo>
                    <a:lnTo>
                      <a:pt x="2363" y="3239"/>
                    </a:lnTo>
                    <a:lnTo>
                      <a:pt x="2217" y="3312"/>
                    </a:lnTo>
                    <a:lnTo>
                      <a:pt x="2046" y="3337"/>
                    </a:lnTo>
                    <a:lnTo>
                      <a:pt x="1876" y="3385"/>
                    </a:lnTo>
                    <a:lnTo>
                      <a:pt x="1706" y="3385"/>
                    </a:lnTo>
                    <a:lnTo>
                      <a:pt x="1706" y="3385"/>
                    </a:lnTo>
                    <a:lnTo>
                      <a:pt x="1535" y="3385"/>
                    </a:lnTo>
                    <a:lnTo>
                      <a:pt x="1365" y="3337"/>
                    </a:lnTo>
                    <a:lnTo>
                      <a:pt x="1194" y="3312"/>
                    </a:lnTo>
                    <a:lnTo>
                      <a:pt x="1048" y="3239"/>
                    </a:lnTo>
                    <a:lnTo>
                      <a:pt x="902" y="3191"/>
                    </a:lnTo>
                    <a:lnTo>
                      <a:pt x="756" y="3093"/>
                    </a:lnTo>
                    <a:lnTo>
                      <a:pt x="634" y="2996"/>
                    </a:lnTo>
                    <a:lnTo>
                      <a:pt x="512" y="2898"/>
                    </a:lnTo>
                    <a:lnTo>
                      <a:pt x="390" y="2776"/>
                    </a:lnTo>
                    <a:lnTo>
                      <a:pt x="293" y="2630"/>
                    </a:lnTo>
                    <a:lnTo>
                      <a:pt x="220" y="2484"/>
                    </a:lnTo>
                    <a:lnTo>
                      <a:pt x="147" y="2338"/>
                    </a:lnTo>
                    <a:lnTo>
                      <a:pt x="74" y="2192"/>
                    </a:lnTo>
                    <a:lnTo>
                      <a:pt x="49" y="2021"/>
                    </a:lnTo>
                    <a:lnTo>
                      <a:pt x="25" y="1851"/>
                    </a:lnTo>
                    <a:lnTo>
                      <a:pt x="1" y="1680"/>
                    </a:lnTo>
                    <a:lnTo>
                      <a:pt x="1" y="1680"/>
                    </a:lnTo>
                    <a:lnTo>
                      <a:pt x="25" y="1510"/>
                    </a:lnTo>
                    <a:lnTo>
                      <a:pt x="49" y="1340"/>
                    </a:lnTo>
                    <a:lnTo>
                      <a:pt x="74" y="1193"/>
                    </a:lnTo>
                    <a:lnTo>
                      <a:pt x="147" y="1023"/>
                    </a:lnTo>
                    <a:lnTo>
                      <a:pt x="220" y="877"/>
                    </a:lnTo>
                    <a:lnTo>
                      <a:pt x="293" y="731"/>
                    </a:lnTo>
                    <a:lnTo>
                      <a:pt x="390" y="609"/>
                    </a:lnTo>
                    <a:lnTo>
                      <a:pt x="512" y="487"/>
                    </a:lnTo>
                    <a:lnTo>
                      <a:pt x="634" y="390"/>
                    </a:lnTo>
                    <a:lnTo>
                      <a:pt x="756" y="292"/>
                    </a:lnTo>
                    <a:lnTo>
                      <a:pt x="902" y="195"/>
                    </a:lnTo>
                    <a:lnTo>
                      <a:pt x="1048" y="122"/>
                    </a:lnTo>
                    <a:lnTo>
                      <a:pt x="1194" y="73"/>
                    </a:lnTo>
                    <a:lnTo>
                      <a:pt x="1365" y="24"/>
                    </a:lnTo>
                    <a:lnTo>
                      <a:pt x="1535" y="0"/>
                    </a:lnTo>
                    <a:lnTo>
                      <a:pt x="1706" y="0"/>
                    </a:lnTo>
                    <a:lnTo>
                      <a:pt x="1706" y="0"/>
                    </a:lnTo>
                    <a:lnTo>
                      <a:pt x="1998" y="24"/>
                    </a:lnTo>
                  </a:path>
                </a:pathLst>
              </a:custGeom>
              <a:noFill/>
              <a:ln w="12175" cap="rnd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highlight>
                    <a:srgbClr val="434343"/>
                  </a:highlight>
                </a:endParaRPr>
              </a:p>
            </p:txBody>
          </p:sp>
          <p:sp>
            <p:nvSpPr>
              <p:cNvPr id="13" name="Google Shape;394;p34">
                <a:extLst>
                  <a:ext uri="{FF2B5EF4-FFF2-40B4-BE49-F238E27FC236}">
                    <a16:creationId xmlns:a16="http://schemas.microsoft.com/office/drawing/2014/main" id="{A2D0047E-2477-4334-A673-4370BED52885}"/>
                  </a:ext>
                </a:extLst>
              </p:cNvPr>
              <p:cNvSpPr/>
              <p:nvPr/>
            </p:nvSpPr>
            <p:spPr>
              <a:xfrm>
                <a:off x="6058550" y="1776125"/>
                <a:ext cx="182075" cy="182075"/>
              </a:xfrm>
              <a:custGeom>
                <a:avLst/>
                <a:gdLst/>
                <a:ahLst/>
                <a:cxnLst/>
                <a:rect l="l" t="t" r="r" b="b"/>
                <a:pathLst>
                  <a:path w="7283" h="7283" fill="none" extrusionOk="0">
                    <a:moveTo>
                      <a:pt x="5431" y="463"/>
                    </a:moveTo>
                    <a:lnTo>
                      <a:pt x="5431" y="463"/>
                    </a:lnTo>
                    <a:lnTo>
                      <a:pt x="5042" y="269"/>
                    </a:lnTo>
                    <a:lnTo>
                      <a:pt x="4823" y="195"/>
                    </a:lnTo>
                    <a:lnTo>
                      <a:pt x="4603" y="122"/>
                    </a:lnTo>
                    <a:lnTo>
                      <a:pt x="4360" y="74"/>
                    </a:lnTo>
                    <a:lnTo>
                      <a:pt x="4141" y="25"/>
                    </a:lnTo>
                    <a:lnTo>
                      <a:pt x="3897" y="1"/>
                    </a:lnTo>
                    <a:lnTo>
                      <a:pt x="3654" y="1"/>
                    </a:lnTo>
                    <a:lnTo>
                      <a:pt x="3654" y="1"/>
                    </a:lnTo>
                    <a:lnTo>
                      <a:pt x="3288" y="25"/>
                    </a:lnTo>
                    <a:lnTo>
                      <a:pt x="2923" y="74"/>
                    </a:lnTo>
                    <a:lnTo>
                      <a:pt x="2558" y="147"/>
                    </a:lnTo>
                    <a:lnTo>
                      <a:pt x="2241" y="293"/>
                    </a:lnTo>
                    <a:lnTo>
                      <a:pt x="1924" y="439"/>
                    </a:lnTo>
                    <a:lnTo>
                      <a:pt x="1608" y="609"/>
                    </a:lnTo>
                    <a:lnTo>
                      <a:pt x="1340" y="829"/>
                    </a:lnTo>
                    <a:lnTo>
                      <a:pt x="1072" y="1072"/>
                    </a:lnTo>
                    <a:lnTo>
                      <a:pt x="828" y="1316"/>
                    </a:lnTo>
                    <a:lnTo>
                      <a:pt x="633" y="1608"/>
                    </a:lnTo>
                    <a:lnTo>
                      <a:pt x="439" y="1900"/>
                    </a:lnTo>
                    <a:lnTo>
                      <a:pt x="293" y="2217"/>
                    </a:lnTo>
                    <a:lnTo>
                      <a:pt x="171" y="2558"/>
                    </a:lnTo>
                    <a:lnTo>
                      <a:pt x="73" y="2899"/>
                    </a:lnTo>
                    <a:lnTo>
                      <a:pt x="25" y="3264"/>
                    </a:lnTo>
                    <a:lnTo>
                      <a:pt x="0" y="3629"/>
                    </a:lnTo>
                    <a:lnTo>
                      <a:pt x="0" y="3629"/>
                    </a:lnTo>
                    <a:lnTo>
                      <a:pt x="25" y="4019"/>
                    </a:lnTo>
                    <a:lnTo>
                      <a:pt x="73" y="4360"/>
                    </a:lnTo>
                    <a:lnTo>
                      <a:pt x="171" y="4725"/>
                    </a:lnTo>
                    <a:lnTo>
                      <a:pt x="293" y="5066"/>
                    </a:lnTo>
                    <a:lnTo>
                      <a:pt x="439" y="5383"/>
                    </a:lnTo>
                    <a:lnTo>
                      <a:pt x="633" y="5675"/>
                    </a:lnTo>
                    <a:lnTo>
                      <a:pt x="828" y="5943"/>
                    </a:lnTo>
                    <a:lnTo>
                      <a:pt x="1072" y="6211"/>
                    </a:lnTo>
                    <a:lnTo>
                      <a:pt x="1340" y="6455"/>
                    </a:lnTo>
                    <a:lnTo>
                      <a:pt x="1608" y="6650"/>
                    </a:lnTo>
                    <a:lnTo>
                      <a:pt x="1924" y="6844"/>
                    </a:lnTo>
                    <a:lnTo>
                      <a:pt x="2241" y="6990"/>
                    </a:lnTo>
                    <a:lnTo>
                      <a:pt x="2558" y="7112"/>
                    </a:lnTo>
                    <a:lnTo>
                      <a:pt x="2923" y="7210"/>
                    </a:lnTo>
                    <a:lnTo>
                      <a:pt x="3288" y="7258"/>
                    </a:lnTo>
                    <a:lnTo>
                      <a:pt x="3654" y="7283"/>
                    </a:lnTo>
                    <a:lnTo>
                      <a:pt x="3654" y="7283"/>
                    </a:lnTo>
                    <a:lnTo>
                      <a:pt x="4019" y="7258"/>
                    </a:lnTo>
                    <a:lnTo>
                      <a:pt x="4384" y="7210"/>
                    </a:lnTo>
                    <a:lnTo>
                      <a:pt x="4725" y="7112"/>
                    </a:lnTo>
                    <a:lnTo>
                      <a:pt x="5066" y="6990"/>
                    </a:lnTo>
                    <a:lnTo>
                      <a:pt x="5383" y="6844"/>
                    </a:lnTo>
                    <a:lnTo>
                      <a:pt x="5675" y="6650"/>
                    </a:lnTo>
                    <a:lnTo>
                      <a:pt x="5967" y="6455"/>
                    </a:lnTo>
                    <a:lnTo>
                      <a:pt x="6235" y="6211"/>
                    </a:lnTo>
                    <a:lnTo>
                      <a:pt x="6454" y="5943"/>
                    </a:lnTo>
                    <a:lnTo>
                      <a:pt x="6674" y="5675"/>
                    </a:lnTo>
                    <a:lnTo>
                      <a:pt x="6844" y="5383"/>
                    </a:lnTo>
                    <a:lnTo>
                      <a:pt x="7014" y="5066"/>
                    </a:lnTo>
                    <a:lnTo>
                      <a:pt x="7136" y="4725"/>
                    </a:lnTo>
                    <a:lnTo>
                      <a:pt x="7209" y="4360"/>
                    </a:lnTo>
                    <a:lnTo>
                      <a:pt x="7282" y="4019"/>
                    </a:lnTo>
                    <a:lnTo>
                      <a:pt x="7282" y="3629"/>
                    </a:lnTo>
                    <a:lnTo>
                      <a:pt x="7282" y="3629"/>
                    </a:lnTo>
                    <a:lnTo>
                      <a:pt x="7282" y="3386"/>
                    </a:lnTo>
                    <a:lnTo>
                      <a:pt x="7258" y="3167"/>
                    </a:lnTo>
                    <a:lnTo>
                      <a:pt x="7234" y="2923"/>
                    </a:lnTo>
                    <a:lnTo>
                      <a:pt x="7161" y="2704"/>
                    </a:lnTo>
                    <a:lnTo>
                      <a:pt x="7112" y="2485"/>
                    </a:lnTo>
                    <a:lnTo>
                      <a:pt x="7014" y="2266"/>
                    </a:lnTo>
                    <a:lnTo>
                      <a:pt x="6820" y="1852"/>
                    </a:lnTo>
                  </a:path>
                </a:pathLst>
              </a:custGeom>
              <a:noFill/>
              <a:ln w="12175" cap="rnd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highlight>
                    <a:srgbClr val="434343"/>
                  </a:highlight>
                </a:endParaRPr>
              </a:p>
            </p:txBody>
          </p:sp>
          <p:sp>
            <p:nvSpPr>
              <p:cNvPr id="15" name="Google Shape;395;p34">
                <a:extLst>
                  <a:ext uri="{FF2B5EF4-FFF2-40B4-BE49-F238E27FC236}">
                    <a16:creationId xmlns:a16="http://schemas.microsoft.com/office/drawing/2014/main" id="{1EE3D3DC-E2C5-4D71-8E06-E4AD4AF4F537}"/>
                  </a:ext>
                </a:extLst>
              </p:cNvPr>
              <p:cNvSpPr/>
              <p:nvPr/>
            </p:nvSpPr>
            <p:spPr>
              <a:xfrm>
                <a:off x="5971475" y="2001400"/>
                <a:ext cx="74925" cy="70675"/>
              </a:xfrm>
              <a:custGeom>
                <a:avLst/>
                <a:gdLst/>
                <a:ahLst/>
                <a:cxnLst/>
                <a:rect l="l" t="t" r="r" b="b"/>
                <a:pathLst>
                  <a:path w="2997" h="2827" fill="none" extrusionOk="0">
                    <a:moveTo>
                      <a:pt x="1462" y="1"/>
                    </a:moveTo>
                    <a:lnTo>
                      <a:pt x="293" y="1170"/>
                    </a:lnTo>
                    <a:lnTo>
                      <a:pt x="293" y="1170"/>
                    </a:lnTo>
                    <a:lnTo>
                      <a:pt x="171" y="1316"/>
                    </a:lnTo>
                    <a:lnTo>
                      <a:pt x="74" y="1487"/>
                    </a:lnTo>
                    <a:lnTo>
                      <a:pt x="25" y="1657"/>
                    </a:lnTo>
                    <a:lnTo>
                      <a:pt x="1" y="1852"/>
                    </a:lnTo>
                    <a:lnTo>
                      <a:pt x="25" y="2047"/>
                    </a:lnTo>
                    <a:lnTo>
                      <a:pt x="74" y="2217"/>
                    </a:lnTo>
                    <a:lnTo>
                      <a:pt x="171" y="2388"/>
                    </a:lnTo>
                    <a:lnTo>
                      <a:pt x="293" y="2534"/>
                    </a:lnTo>
                    <a:lnTo>
                      <a:pt x="293" y="2534"/>
                    </a:lnTo>
                    <a:lnTo>
                      <a:pt x="439" y="2656"/>
                    </a:lnTo>
                    <a:lnTo>
                      <a:pt x="609" y="2753"/>
                    </a:lnTo>
                    <a:lnTo>
                      <a:pt x="804" y="2802"/>
                    </a:lnTo>
                    <a:lnTo>
                      <a:pt x="975" y="2826"/>
                    </a:lnTo>
                    <a:lnTo>
                      <a:pt x="975" y="2826"/>
                    </a:lnTo>
                    <a:lnTo>
                      <a:pt x="1170" y="2802"/>
                    </a:lnTo>
                    <a:lnTo>
                      <a:pt x="1340" y="2753"/>
                    </a:lnTo>
                    <a:lnTo>
                      <a:pt x="1511" y="2656"/>
                    </a:lnTo>
                    <a:lnTo>
                      <a:pt x="1681" y="2534"/>
                    </a:lnTo>
                    <a:lnTo>
                      <a:pt x="2850" y="1365"/>
                    </a:lnTo>
                    <a:lnTo>
                      <a:pt x="2850" y="1365"/>
                    </a:lnTo>
                    <a:lnTo>
                      <a:pt x="2996" y="1194"/>
                    </a:lnTo>
                  </a:path>
                </a:pathLst>
              </a:custGeom>
              <a:noFill/>
              <a:ln w="12175" cap="rnd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highlight>
                    <a:srgbClr val="434343"/>
                  </a:highlight>
                </a:endParaRPr>
              </a:p>
            </p:txBody>
          </p:sp>
          <p:sp>
            <p:nvSpPr>
              <p:cNvPr id="16" name="Google Shape;396;p34">
                <a:extLst>
                  <a:ext uri="{FF2B5EF4-FFF2-40B4-BE49-F238E27FC236}">
                    <a16:creationId xmlns:a16="http://schemas.microsoft.com/office/drawing/2014/main" id="{1F37C8BC-1773-4E29-A3ED-BDB6228DA1C8}"/>
                  </a:ext>
                </a:extLst>
              </p:cNvPr>
              <p:cNvSpPr/>
              <p:nvPr/>
            </p:nvSpPr>
            <p:spPr>
              <a:xfrm>
                <a:off x="6253375" y="2001400"/>
                <a:ext cx="74325" cy="70675"/>
              </a:xfrm>
              <a:custGeom>
                <a:avLst/>
                <a:gdLst/>
                <a:ahLst/>
                <a:cxnLst/>
                <a:rect l="l" t="t" r="r" b="b"/>
                <a:pathLst>
                  <a:path w="2973" h="2827" fill="none" extrusionOk="0">
                    <a:moveTo>
                      <a:pt x="1" y="1194"/>
                    </a:moveTo>
                    <a:lnTo>
                      <a:pt x="1" y="1194"/>
                    </a:lnTo>
                    <a:lnTo>
                      <a:pt x="123" y="1365"/>
                    </a:lnTo>
                    <a:lnTo>
                      <a:pt x="1316" y="2534"/>
                    </a:lnTo>
                    <a:lnTo>
                      <a:pt x="1316" y="2534"/>
                    </a:lnTo>
                    <a:lnTo>
                      <a:pt x="1462" y="2656"/>
                    </a:lnTo>
                    <a:lnTo>
                      <a:pt x="1633" y="2753"/>
                    </a:lnTo>
                    <a:lnTo>
                      <a:pt x="1827" y="2802"/>
                    </a:lnTo>
                    <a:lnTo>
                      <a:pt x="1998" y="2826"/>
                    </a:lnTo>
                    <a:lnTo>
                      <a:pt x="1998" y="2826"/>
                    </a:lnTo>
                    <a:lnTo>
                      <a:pt x="2193" y="2802"/>
                    </a:lnTo>
                    <a:lnTo>
                      <a:pt x="2363" y="2753"/>
                    </a:lnTo>
                    <a:lnTo>
                      <a:pt x="2534" y="2656"/>
                    </a:lnTo>
                    <a:lnTo>
                      <a:pt x="2704" y="2534"/>
                    </a:lnTo>
                    <a:lnTo>
                      <a:pt x="2704" y="2534"/>
                    </a:lnTo>
                    <a:lnTo>
                      <a:pt x="2826" y="2388"/>
                    </a:lnTo>
                    <a:lnTo>
                      <a:pt x="2923" y="2217"/>
                    </a:lnTo>
                    <a:lnTo>
                      <a:pt x="2972" y="2047"/>
                    </a:lnTo>
                    <a:lnTo>
                      <a:pt x="2972" y="1852"/>
                    </a:lnTo>
                    <a:lnTo>
                      <a:pt x="2972" y="1657"/>
                    </a:lnTo>
                    <a:lnTo>
                      <a:pt x="2923" y="1487"/>
                    </a:lnTo>
                    <a:lnTo>
                      <a:pt x="2826" y="1316"/>
                    </a:lnTo>
                    <a:lnTo>
                      <a:pt x="2704" y="1170"/>
                    </a:lnTo>
                    <a:lnTo>
                      <a:pt x="1535" y="1"/>
                    </a:lnTo>
                  </a:path>
                </a:pathLst>
              </a:custGeom>
              <a:noFill/>
              <a:ln w="12175" cap="rnd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highlight>
                    <a:srgbClr val="434343"/>
                  </a:highlight>
                </a:endParaRPr>
              </a:p>
            </p:txBody>
          </p:sp>
          <p:sp>
            <p:nvSpPr>
              <p:cNvPr id="17" name="Google Shape;397;p34">
                <a:extLst>
                  <a:ext uri="{FF2B5EF4-FFF2-40B4-BE49-F238E27FC236}">
                    <a16:creationId xmlns:a16="http://schemas.microsoft.com/office/drawing/2014/main" id="{47763E5C-E0A2-4133-9809-C953EE405F34}"/>
                  </a:ext>
                </a:extLst>
              </p:cNvPr>
              <p:cNvSpPr/>
              <p:nvPr/>
            </p:nvSpPr>
            <p:spPr>
              <a:xfrm>
                <a:off x="6137700" y="1623900"/>
                <a:ext cx="250875" cy="255150"/>
              </a:xfrm>
              <a:custGeom>
                <a:avLst/>
                <a:gdLst/>
                <a:ahLst/>
                <a:cxnLst/>
                <a:rect l="l" t="t" r="r" b="b"/>
                <a:pathLst>
                  <a:path w="10035" h="10206" fill="none" extrusionOk="0">
                    <a:moveTo>
                      <a:pt x="9718" y="2412"/>
                    </a:moveTo>
                    <a:lnTo>
                      <a:pt x="8671" y="2217"/>
                    </a:lnTo>
                    <a:lnTo>
                      <a:pt x="9694" y="1194"/>
                    </a:lnTo>
                    <a:lnTo>
                      <a:pt x="9694" y="1194"/>
                    </a:lnTo>
                    <a:lnTo>
                      <a:pt x="9767" y="1121"/>
                    </a:lnTo>
                    <a:lnTo>
                      <a:pt x="9815" y="1024"/>
                    </a:lnTo>
                    <a:lnTo>
                      <a:pt x="9840" y="951"/>
                    </a:lnTo>
                    <a:lnTo>
                      <a:pt x="9840" y="853"/>
                    </a:lnTo>
                    <a:lnTo>
                      <a:pt x="9840" y="756"/>
                    </a:lnTo>
                    <a:lnTo>
                      <a:pt x="9815" y="658"/>
                    </a:lnTo>
                    <a:lnTo>
                      <a:pt x="9767" y="585"/>
                    </a:lnTo>
                    <a:lnTo>
                      <a:pt x="9694" y="512"/>
                    </a:lnTo>
                    <a:lnTo>
                      <a:pt x="9694" y="512"/>
                    </a:lnTo>
                    <a:lnTo>
                      <a:pt x="9621" y="439"/>
                    </a:lnTo>
                    <a:lnTo>
                      <a:pt x="9548" y="391"/>
                    </a:lnTo>
                    <a:lnTo>
                      <a:pt x="9450" y="366"/>
                    </a:lnTo>
                    <a:lnTo>
                      <a:pt x="9353" y="366"/>
                    </a:lnTo>
                    <a:lnTo>
                      <a:pt x="9255" y="366"/>
                    </a:lnTo>
                    <a:lnTo>
                      <a:pt x="9182" y="391"/>
                    </a:lnTo>
                    <a:lnTo>
                      <a:pt x="9085" y="439"/>
                    </a:lnTo>
                    <a:lnTo>
                      <a:pt x="9012" y="512"/>
                    </a:lnTo>
                    <a:lnTo>
                      <a:pt x="7867" y="1657"/>
                    </a:lnTo>
                    <a:lnTo>
                      <a:pt x="7867" y="1657"/>
                    </a:lnTo>
                    <a:lnTo>
                      <a:pt x="7818" y="1487"/>
                    </a:lnTo>
                    <a:lnTo>
                      <a:pt x="7599" y="317"/>
                    </a:lnTo>
                    <a:lnTo>
                      <a:pt x="7599" y="317"/>
                    </a:lnTo>
                    <a:lnTo>
                      <a:pt x="7575" y="196"/>
                    </a:lnTo>
                    <a:lnTo>
                      <a:pt x="7526" y="98"/>
                    </a:lnTo>
                    <a:lnTo>
                      <a:pt x="7477" y="50"/>
                    </a:lnTo>
                    <a:lnTo>
                      <a:pt x="7404" y="1"/>
                    </a:lnTo>
                    <a:lnTo>
                      <a:pt x="7331" y="1"/>
                    </a:lnTo>
                    <a:lnTo>
                      <a:pt x="7234" y="25"/>
                    </a:lnTo>
                    <a:lnTo>
                      <a:pt x="7161" y="74"/>
                    </a:lnTo>
                    <a:lnTo>
                      <a:pt x="7063" y="147"/>
                    </a:lnTo>
                    <a:lnTo>
                      <a:pt x="5432" y="1754"/>
                    </a:lnTo>
                    <a:lnTo>
                      <a:pt x="5432" y="1754"/>
                    </a:lnTo>
                    <a:lnTo>
                      <a:pt x="5358" y="1852"/>
                    </a:lnTo>
                    <a:lnTo>
                      <a:pt x="5285" y="1974"/>
                    </a:lnTo>
                    <a:lnTo>
                      <a:pt x="5212" y="2120"/>
                    </a:lnTo>
                    <a:lnTo>
                      <a:pt x="5164" y="2242"/>
                    </a:lnTo>
                    <a:lnTo>
                      <a:pt x="5139" y="2388"/>
                    </a:lnTo>
                    <a:lnTo>
                      <a:pt x="5115" y="2534"/>
                    </a:lnTo>
                    <a:lnTo>
                      <a:pt x="5115" y="2680"/>
                    </a:lnTo>
                    <a:lnTo>
                      <a:pt x="5115" y="2802"/>
                    </a:lnTo>
                    <a:lnTo>
                      <a:pt x="5334" y="3971"/>
                    </a:lnTo>
                    <a:lnTo>
                      <a:pt x="5334" y="3971"/>
                    </a:lnTo>
                    <a:lnTo>
                      <a:pt x="5383" y="4141"/>
                    </a:lnTo>
                    <a:lnTo>
                      <a:pt x="147" y="9378"/>
                    </a:lnTo>
                    <a:lnTo>
                      <a:pt x="147" y="9378"/>
                    </a:lnTo>
                    <a:lnTo>
                      <a:pt x="73" y="9451"/>
                    </a:lnTo>
                    <a:lnTo>
                      <a:pt x="25" y="9548"/>
                    </a:lnTo>
                    <a:lnTo>
                      <a:pt x="0" y="9645"/>
                    </a:lnTo>
                    <a:lnTo>
                      <a:pt x="0" y="9718"/>
                    </a:lnTo>
                    <a:lnTo>
                      <a:pt x="0" y="9816"/>
                    </a:lnTo>
                    <a:lnTo>
                      <a:pt x="25" y="9913"/>
                    </a:lnTo>
                    <a:lnTo>
                      <a:pt x="73" y="9986"/>
                    </a:lnTo>
                    <a:lnTo>
                      <a:pt x="147" y="10059"/>
                    </a:lnTo>
                    <a:lnTo>
                      <a:pt x="147" y="10059"/>
                    </a:lnTo>
                    <a:lnTo>
                      <a:pt x="220" y="10133"/>
                    </a:lnTo>
                    <a:lnTo>
                      <a:pt x="293" y="10181"/>
                    </a:lnTo>
                    <a:lnTo>
                      <a:pt x="390" y="10206"/>
                    </a:lnTo>
                    <a:lnTo>
                      <a:pt x="488" y="10206"/>
                    </a:lnTo>
                    <a:lnTo>
                      <a:pt x="488" y="10206"/>
                    </a:lnTo>
                    <a:lnTo>
                      <a:pt x="585" y="10206"/>
                    </a:lnTo>
                    <a:lnTo>
                      <a:pt x="658" y="10181"/>
                    </a:lnTo>
                    <a:lnTo>
                      <a:pt x="755" y="10133"/>
                    </a:lnTo>
                    <a:lnTo>
                      <a:pt x="828" y="10059"/>
                    </a:lnTo>
                    <a:lnTo>
                      <a:pt x="6187" y="4726"/>
                    </a:lnTo>
                    <a:lnTo>
                      <a:pt x="7234" y="4896"/>
                    </a:lnTo>
                    <a:lnTo>
                      <a:pt x="7234" y="4896"/>
                    </a:lnTo>
                    <a:lnTo>
                      <a:pt x="7356" y="4921"/>
                    </a:lnTo>
                    <a:lnTo>
                      <a:pt x="7502" y="4921"/>
                    </a:lnTo>
                    <a:lnTo>
                      <a:pt x="7624" y="4896"/>
                    </a:lnTo>
                    <a:lnTo>
                      <a:pt x="7770" y="4848"/>
                    </a:lnTo>
                    <a:lnTo>
                      <a:pt x="7916" y="4799"/>
                    </a:lnTo>
                    <a:lnTo>
                      <a:pt x="8038" y="4750"/>
                    </a:lnTo>
                    <a:lnTo>
                      <a:pt x="8159" y="4677"/>
                    </a:lnTo>
                    <a:lnTo>
                      <a:pt x="8257" y="4580"/>
                    </a:lnTo>
                    <a:lnTo>
                      <a:pt x="9889" y="2948"/>
                    </a:lnTo>
                    <a:lnTo>
                      <a:pt x="9889" y="2948"/>
                    </a:lnTo>
                    <a:lnTo>
                      <a:pt x="9962" y="2875"/>
                    </a:lnTo>
                    <a:lnTo>
                      <a:pt x="10010" y="2777"/>
                    </a:lnTo>
                    <a:lnTo>
                      <a:pt x="10035" y="2704"/>
                    </a:lnTo>
                    <a:lnTo>
                      <a:pt x="10010" y="2607"/>
                    </a:lnTo>
                    <a:lnTo>
                      <a:pt x="9986" y="2558"/>
                    </a:lnTo>
                    <a:lnTo>
                      <a:pt x="9913" y="2485"/>
                    </a:lnTo>
                    <a:lnTo>
                      <a:pt x="9815" y="2436"/>
                    </a:lnTo>
                    <a:lnTo>
                      <a:pt x="9718" y="2412"/>
                    </a:lnTo>
                    <a:lnTo>
                      <a:pt x="9718" y="2412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highlight>
                    <a:srgbClr val="434343"/>
                  </a:highlight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12C44C5-1B54-435C-86AB-3BDC4D57FF84}"/>
              </a:ext>
            </a:extLst>
          </p:cNvPr>
          <p:cNvSpPr txBox="1"/>
          <p:nvPr/>
        </p:nvSpPr>
        <p:spPr>
          <a:xfrm>
            <a:off x="5112817" y="-100046"/>
            <a:ext cx="20803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Future</a:t>
            </a:r>
            <a:endParaRPr lang="el-GR" sz="6600" dirty="0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003545-F20D-47A9-9067-34045305CAAA}"/>
              </a:ext>
            </a:extLst>
          </p:cNvPr>
          <p:cNvSpPr txBox="1"/>
          <p:nvPr/>
        </p:nvSpPr>
        <p:spPr>
          <a:xfrm>
            <a:off x="5602360" y="431886"/>
            <a:ext cx="2269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ce Script MT" panose="030303020206070C0B05" pitchFamily="66" charset="0"/>
              </a:rPr>
              <a:t>Suggestions</a:t>
            </a:r>
            <a:endParaRPr lang="el-GR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9" name="Ομάδα 18">
            <a:extLst>
              <a:ext uri="{FF2B5EF4-FFF2-40B4-BE49-F238E27FC236}">
                <a16:creationId xmlns:a16="http://schemas.microsoft.com/office/drawing/2014/main" id="{DBD254B7-A14D-4D94-BCA2-67B957F832EB}"/>
              </a:ext>
            </a:extLst>
          </p:cNvPr>
          <p:cNvGrpSpPr/>
          <p:nvPr/>
        </p:nvGrpSpPr>
        <p:grpSpPr>
          <a:xfrm>
            <a:off x="2622763" y="563885"/>
            <a:ext cx="2560433" cy="2246786"/>
            <a:chOff x="2802521" y="1250373"/>
            <a:chExt cx="2369201" cy="1338096"/>
          </a:xfrm>
        </p:grpSpPr>
        <p:cxnSp>
          <p:nvCxnSpPr>
            <p:cNvPr id="20" name="Καμπύλη γραμμή σύνδεσης 26">
              <a:extLst>
                <a:ext uri="{FF2B5EF4-FFF2-40B4-BE49-F238E27FC236}">
                  <a16:creationId xmlns:a16="http://schemas.microsoft.com/office/drawing/2014/main" id="{55E93F58-5803-492C-9FB2-A3821BA73B59}"/>
                </a:ext>
              </a:extLst>
            </p:cNvPr>
            <p:cNvCxnSpPr/>
            <p:nvPr/>
          </p:nvCxnSpPr>
          <p:spPr>
            <a:xfrm rot="10800000">
              <a:off x="2802521" y="1256416"/>
              <a:ext cx="2360823" cy="1315236"/>
            </a:xfrm>
            <a:prstGeom prst="curvedConnector3">
              <a:avLst>
                <a:gd name="adj1" fmla="val 54438"/>
              </a:avLst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Καμπύλη γραμμή σύνδεσης 30">
              <a:extLst>
                <a:ext uri="{FF2B5EF4-FFF2-40B4-BE49-F238E27FC236}">
                  <a16:creationId xmlns:a16="http://schemas.microsoft.com/office/drawing/2014/main" id="{B53AE630-5744-45A2-92DD-B99E4687A119}"/>
                </a:ext>
              </a:extLst>
            </p:cNvPr>
            <p:cNvCxnSpPr/>
            <p:nvPr/>
          </p:nvCxnSpPr>
          <p:spPr>
            <a:xfrm rot="10800000">
              <a:off x="2802521" y="1250373"/>
              <a:ext cx="2360823" cy="1315236"/>
            </a:xfrm>
            <a:prstGeom prst="curvedConnector3">
              <a:avLst>
                <a:gd name="adj1" fmla="val 49596"/>
              </a:avLst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Έλλειψη 32">
              <a:extLst>
                <a:ext uri="{FF2B5EF4-FFF2-40B4-BE49-F238E27FC236}">
                  <a16:creationId xmlns:a16="http://schemas.microsoft.com/office/drawing/2014/main" id="{869783A3-362F-42D4-BC20-DCF379D14494}"/>
                </a:ext>
              </a:extLst>
            </p:cNvPr>
            <p:cNvSpPr/>
            <p:nvPr/>
          </p:nvSpPr>
          <p:spPr>
            <a:xfrm>
              <a:off x="5126003" y="2542750"/>
              <a:ext cx="45719" cy="45719"/>
            </a:xfrm>
            <a:prstGeom prst="ellipse">
              <a:avLst/>
            </a:prstGeom>
            <a:solidFill>
              <a:srgbClr val="F6703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rtlCol="0" anchor="ctr" anchorCtr="0">
              <a:noAutofit/>
            </a:bodyPr>
            <a:lstStyle/>
            <a:p>
              <a:pPr mar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l-GR"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9704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ιμένου 1">
            <a:extLst>
              <a:ext uri="{FF2B5EF4-FFF2-40B4-BE49-F238E27FC236}">
                <a16:creationId xmlns:a16="http://schemas.microsoft.com/office/drawing/2014/main" id="{FB9F2432-0195-437B-8875-1C0CA2757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1862" y="-1"/>
            <a:ext cx="2532140" cy="5143501"/>
          </a:xfrm>
          <a:gradFill>
            <a:gsLst>
              <a:gs pos="0">
                <a:srgbClr val="F67031"/>
              </a:gs>
              <a:gs pos="74000">
                <a:srgbClr val="6F675F"/>
              </a:gs>
              <a:gs pos="83000">
                <a:srgbClr val="6F675F"/>
              </a:gs>
              <a:gs pos="100000">
                <a:srgbClr val="6F675F"/>
              </a:gs>
            </a:gsLst>
            <a:lin ang="5400000" scaled="1"/>
          </a:gradFill>
        </p:spPr>
        <p:txBody>
          <a:bodyPr/>
          <a:lstStyle/>
          <a:p>
            <a:pPr marL="76200" indent="0">
              <a:buNone/>
            </a:pPr>
            <a:endParaRPr lang="el-GR" sz="800" dirty="0"/>
          </a:p>
          <a:p>
            <a:pPr marL="76200" indent="0">
              <a:buNone/>
            </a:pPr>
            <a:r>
              <a:rPr lang="el-GR" sz="800" dirty="0"/>
              <a:t>.</a:t>
            </a:r>
          </a:p>
        </p:txBody>
      </p:sp>
      <p:pic>
        <p:nvPicPr>
          <p:cNvPr id="19" name="Εικόνα 18" descr="Εικόνα που περιέχει κείμενο, σχεδίαση, ύφασμα&#10;&#10;Περιγραφή που δημιουργήθηκε αυτόματα">
            <a:extLst>
              <a:ext uri="{FF2B5EF4-FFF2-40B4-BE49-F238E27FC236}">
                <a16:creationId xmlns:a16="http://schemas.microsoft.com/office/drawing/2014/main" id="{8FD10C3C-8958-42D9-AB29-69C3F73E2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" y="-9804"/>
            <a:ext cx="7596337" cy="5153304"/>
          </a:xfrm>
          <a:prstGeom prst="rect">
            <a:avLst/>
          </a:prstGeom>
        </p:spPr>
      </p:pic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136F9D5B-6F15-4B4D-96DA-1C077BB216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7D03A0CA-8B1E-48CD-9AFE-F26BD7B6B0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59"/>
          <a:stretch/>
        </p:blipFill>
        <p:spPr>
          <a:xfrm>
            <a:off x="6201314" y="101933"/>
            <a:ext cx="2629820" cy="9895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AD5A5B-5C38-4732-A903-79BE3C08745D}"/>
              </a:ext>
            </a:extLst>
          </p:cNvPr>
          <p:cNvSpPr txBox="1"/>
          <p:nvPr/>
        </p:nvSpPr>
        <p:spPr>
          <a:xfrm>
            <a:off x="5508104" y="1743548"/>
            <a:ext cx="3212542" cy="3265381"/>
          </a:xfrm>
          <a:prstGeom prst="rect">
            <a:avLst/>
          </a:prstGeom>
          <a:gradFill>
            <a:gsLst>
              <a:gs pos="0">
                <a:srgbClr val="FEF7C2">
                  <a:alpha val="56000"/>
                </a:srgbClr>
              </a:gs>
              <a:gs pos="74000">
                <a:schemeClr val="accent1">
                  <a:lumMod val="45000"/>
                  <a:lumOff val="55000"/>
                  <a:alpha val="88000"/>
                </a:schemeClr>
              </a:gs>
              <a:gs pos="83000">
                <a:schemeClr val="accent1">
                  <a:lumMod val="45000"/>
                  <a:lumOff val="55000"/>
                  <a:alpha val="82000"/>
                </a:schemeClr>
              </a:gs>
              <a:gs pos="100000">
                <a:srgbClr val="B5B3B1"/>
              </a:gs>
            </a:gsLst>
            <a:lin ang="5400000" scaled="1"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softEdge rad="1270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buSzPct val="15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https://www.skroutz.gr/careers</a:t>
            </a:r>
            <a:endParaRPr lang="el-GR" sz="105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SzPct val="15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https://www.skroutz.gr/blog/posts/200-dimiourgontas-to-skroutz-awesome-factory</a:t>
            </a:r>
            <a:endParaRPr lang="el-GR" sz="105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SzPct val="15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https://www.lifo.gr/culture/design/mpikame-sta-grafeia-toy-skroutzgr</a:t>
            </a:r>
            <a:endParaRPr lang="el-GR" sz="105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SzPct val="15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https://www.newmoney.gr/roh/palmos-oikonomias/business-stories/giorgos-chatzigeorgiou-skroutz-to-schedio-tis-skroutz-na-gini-i-amazon-tis-elladas/</a:t>
            </a:r>
            <a:endParaRPr lang="el-GR" sz="105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SzPct val="15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https://b.scdn.gr/ds/blog/attachments/479/20200928101648_8ceb64f7.pdf</a:t>
            </a:r>
            <a:endParaRPr lang="el-GR" sz="105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SzPct val="15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https://www.skroutz.gr/blog/posts/475-i-skroutz-anakoinonei-ependytiki-symfonia-me-tin-cvc-capital-partners</a:t>
            </a:r>
            <a:endParaRPr lang="el-GR" sz="105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F60800-3ECD-49D0-848A-073B4C9F213E}"/>
              </a:ext>
            </a:extLst>
          </p:cNvPr>
          <p:cNvSpPr txBox="1"/>
          <p:nvPr/>
        </p:nvSpPr>
        <p:spPr>
          <a:xfrm>
            <a:off x="217869" y="1894854"/>
            <a:ext cx="3212542" cy="3051797"/>
          </a:xfrm>
          <a:prstGeom prst="rect">
            <a:avLst/>
          </a:prstGeom>
          <a:gradFill>
            <a:gsLst>
              <a:gs pos="0">
                <a:srgbClr val="FEF7C2">
                  <a:alpha val="56000"/>
                </a:srgbClr>
              </a:gs>
              <a:gs pos="74000">
                <a:schemeClr val="accent1">
                  <a:lumMod val="45000"/>
                  <a:lumOff val="55000"/>
                  <a:alpha val="88000"/>
                </a:schemeClr>
              </a:gs>
              <a:gs pos="83000">
                <a:schemeClr val="accent1">
                  <a:lumMod val="45000"/>
                  <a:lumOff val="55000"/>
                  <a:alpha val="82000"/>
                </a:schemeClr>
              </a:gs>
              <a:gs pos="100000">
                <a:srgbClr val="78E0D9"/>
              </a:gs>
            </a:gsLst>
            <a:lin ang="5400000" scaled="1"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softEdge rad="1270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buSzPct val="15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1200" u="none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https://www.bankingnews.gr/index.php?id=350528&amp;fbclid=IwAR383fah-_M9MHiUpvEodQDilCeOD-Ar-jUWErCR4kPXrtZyJ2xFSKt2w_U</a:t>
            </a:r>
            <a:endParaRPr lang="el-GR" sz="1200" u="none" dirty="0"/>
          </a:p>
          <a:p>
            <a:pPr marL="342900" indent="-342900">
              <a:lnSpc>
                <a:spcPct val="115000"/>
              </a:lnSpc>
              <a:buSzPct val="15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1200" u="none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https://www.businessdaily.gr/epiheiriseis/32207_ependytiko-fund-ton-109-dis-dol-poy-saronei-ellinikes-etaireies</a:t>
            </a:r>
            <a:endParaRPr lang="el-GR" sz="1200" u="none" dirty="0"/>
          </a:p>
          <a:p>
            <a:pPr marL="342900" indent="-342900">
              <a:lnSpc>
                <a:spcPct val="115000"/>
              </a:lnSpc>
              <a:buSzPct val="15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l-GR" sz="1200" u="none" dirty="0"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Νέα οργανωτική δομή και ενίσχυση της διοικητικής ομάδας με 4 στελέχη | Skroutz.gr Blog</a:t>
            </a:r>
            <a:endParaRPr lang="el-GR" sz="1200" u="none" dirty="0"/>
          </a:p>
          <a:p>
            <a:pPr marL="342900" indent="-342900">
              <a:lnSpc>
                <a:spcPct val="115000"/>
              </a:lnSpc>
              <a:buSzPct val="15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l-GR" sz="1200" dirty="0"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news247.gr</a:t>
            </a:r>
            <a:endParaRPr lang="el-GR" sz="1200" dirty="0"/>
          </a:p>
          <a:p>
            <a:pPr marL="342900" indent="-342900">
              <a:lnSpc>
                <a:spcPct val="115000"/>
              </a:lnSpc>
              <a:buSzPct val="15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l-GR" sz="1200" dirty="0"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skroutz.gr/blog/mission</a:t>
            </a:r>
            <a:endParaRPr lang="el-GR" sz="1200" dirty="0"/>
          </a:p>
          <a:p>
            <a:pPr marL="342900" indent="-342900">
              <a:lnSpc>
                <a:spcPct val="115000"/>
              </a:lnSpc>
              <a:buSzPct val="15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l-GR" sz="1200" dirty="0"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skroutz.gr/advertising</a:t>
            </a:r>
            <a:endParaRPr lang="el-GR" sz="1200" dirty="0"/>
          </a:p>
          <a:p>
            <a:pPr marL="342900" indent="-342900">
              <a:lnSpc>
                <a:spcPct val="115000"/>
              </a:lnSpc>
              <a:buSzPct val="15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l-GR" sz="12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lifo.gr</a:t>
            </a:r>
            <a:endParaRPr lang="el-GR" sz="12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DED829-C411-4BF1-A71C-AE5E6300E2B4}"/>
              </a:ext>
            </a:extLst>
          </p:cNvPr>
          <p:cNvSpPr txBox="1"/>
          <p:nvPr/>
        </p:nvSpPr>
        <p:spPr>
          <a:xfrm rot="20922870">
            <a:off x="45495" y="397704"/>
            <a:ext cx="2458811" cy="707886"/>
          </a:xfrm>
          <a:prstGeom prst="rect">
            <a:avLst/>
          </a:prstGeom>
          <a:noFill/>
          <a:ln w="349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ED6F34"/>
                </a:solidFill>
                <a:latin typeface="Freestyle Script" panose="030804020302050B0404" pitchFamily="66" charset="0"/>
              </a:rPr>
              <a:t>of information</a:t>
            </a:r>
            <a:endParaRPr lang="el-GR" sz="4000" dirty="0">
              <a:solidFill>
                <a:srgbClr val="ED6F34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7DC14D-540B-4EB2-876F-5F0C3286118C}"/>
              </a:ext>
            </a:extLst>
          </p:cNvPr>
          <p:cNvSpPr txBox="1"/>
          <p:nvPr/>
        </p:nvSpPr>
        <p:spPr>
          <a:xfrm>
            <a:off x="312866" y="101933"/>
            <a:ext cx="1259062" cy="523220"/>
          </a:xfrm>
          <a:prstGeom prst="rect">
            <a:avLst/>
          </a:prstGeom>
          <a:ln w="34925"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  <a:reflection blurRad="6350" stA="50000" endA="300" endPos="55000" dir="5400000" sy="-100000" algn="bl" rotWithShape="0"/>
          </a:effectLst>
          <a:scene3d>
            <a:camera prst="perspectiveFront" fov="3300000">
              <a:rot lat="486000" lon="19530000" rev="174000"/>
            </a:camera>
            <a:lightRig rig="flat" dir="t"/>
          </a:scene3d>
          <a:sp3d extrusionH="254000" contourW="19050" prstMaterial="translucentPowder">
            <a:bevelT w="82550" h="44450" prst="hardEdge"/>
            <a:bevelB w="82550" h="44450" prst="artDeco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Bernard MT Condensed" panose="02050806060905020404" pitchFamily="18" charset="0"/>
              </a:rPr>
              <a:t>Sources</a:t>
            </a:r>
            <a:endParaRPr lang="el-GR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549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ιμένου 1">
            <a:extLst>
              <a:ext uri="{FF2B5EF4-FFF2-40B4-BE49-F238E27FC236}">
                <a16:creationId xmlns:a16="http://schemas.microsoft.com/office/drawing/2014/main" id="{FB9F2432-0195-437B-8875-1C0CA2757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1862" y="-1"/>
            <a:ext cx="2532140" cy="5143501"/>
          </a:xfrm>
          <a:gradFill>
            <a:gsLst>
              <a:gs pos="0">
                <a:srgbClr val="F67031"/>
              </a:gs>
              <a:gs pos="74000">
                <a:srgbClr val="6F675F"/>
              </a:gs>
              <a:gs pos="83000">
                <a:srgbClr val="6F675F"/>
              </a:gs>
              <a:gs pos="100000">
                <a:srgbClr val="6F675F"/>
              </a:gs>
            </a:gsLst>
            <a:lin ang="5400000" scaled="1"/>
          </a:gradFill>
        </p:spPr>
        <p:txBody>
          <a:bodyPr/>
          <a:lstStyle/>
          <a:p>
            <a:pPr marL="76200" indent="0">
              <a:buNone/>
            </a:pPr>
            <a:endParaRPr lang="el-GR" sz="800" dirty="0"/>
          </a:p>
          <a:p>
            <a:pPr marL="76200" indent="0">
              <a:buNone/>
            </a:pPr>
            <a:r>
              <a:rPr lang="el-GR" sz="800" dirty="0"/>
              <a:t>.</a:t>
            </a:r>
          </a:p>
        </p:txBody>
      </p:sp>
      <p:pic>
        <p:nvPicPr>
          <p:cNvPr id="14" name="Εικόνα 13" descr="Εικόνα που περιέχει κείμενο, σχεδίαση, ύφασμα&#10;&#10;Περιγραφή που δημιουργήθηκε αυτόματα">
            <a:extLst>
              <a:ext uri="{FF2B5EF4-FFF2-40B4-BE49-F238E27FC236}">
                <a16:creationId xmlns:a16="http://schemas.microsoft.com/office/drawing/2014/main" id="{B446A130-AE90-41AA-A439-F93A74C17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7596337" cy="5130147"/>
          </a:xfrm>
          <a:prstGeom prst="rect">
            <a:avLst/>
          </a:prstGeom>
        </p:spPr>
      </p:pic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136F9D5B-6F15-4B4D-96DA-1C077BB216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7D03A0CA-8B1E-48CD-9AFE-F26BD7B6B0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59"/>
          <a:stretch/>
        </p:blipFill>
        <p:spPr>
          <a:xfrm>
            <a:off x="6201314" y="101933"/>
            <a:ext cx="2629820" cy="9895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AD5A5B-5C38-4732-A903-79BE3C08745D}"/>
              </a:ext>
            </a:extLst>
          </p:cNvPr>
          <p:cNvSpPr txBox="1"/>
          <p:nvPr/>
        </p:nvSpPr>
        <p:spPr>
          <a:xfrm>
            <a:off x="193853" y="1865872"/>
            <a:ext cx="2756150" cy="3113673"/>
          </a:xfrm>
          <a:prstGeom prst="rect">
            <a:avLst/>
          </a:prstGeom>
          <a:gradFill>
            <a:gsLst>
              <a:gs pos="0">
                <a:srgbClr val="FEF7C2">
                  <a:alpha val="56000"/>
                </a:srgbClr>
              </a:gs>
              <a:gs pos="74000">
                <a:schemeClr val="accent1">
                  <a:lumMod val="45000"/>
                  <a:lumOff val="55000"/>
                  <a:alpha val="88000"/>
                </a:schemeClr>
              </a:gs>
              <a:gs pos="83000">
                <a:schemeClr val="accent1">
                  <a:lumMod val="45000"/>
                  <a:lumOff val="55000"/>
                  <a:alpha val="82000"/>
                </a:schemeClr>
              </a:gs>
              <a:gs pos="99000">
                <a:srgbClr val="82DBD2"/>
              </a:gs>
            </a:gsLst>
            <a:lin ang="5400000" scaled="1"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softEdge rad="1270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lvl="0" indent="-342900">
              <a:buSzPct val="15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l-GR" sz="105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Η </a:t>
            </a:r>
            <a:r>
              <a:rPr lang="en-US" sz="105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Skroutz</a:t>
            </a:r>
            <a:r>
              <a:rPr lang="el-GR" sz="105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επενδύει στο </a:t>
            </a:r>
            <a:r>
              <a:rPr lang="en-US" sz="105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last</a:t>
            </a:r>
            <a:r>
              <a:rPr lang="el-GR" sz="105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en-US" sz="105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mile</a:t>
            </a:r>
            <a:r>
              <a:rPr lang="el-GR" sz="105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με την απόκτηση της </a:t>
            </a:r>
            <a:r>
              <a:rPr lang="en-US" sz="105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MYJOBNOW Delivery</a:t>
            </a:r>
            <a:r>
              <a:rPr lang="el-GR" sz="105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| </a:t>
            </a:r>
            <a:r>
              <a:rPr lang="en-US" sz="105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Skroutz</a:t>
            </a:r>
            <a:r>
              <a:rPr lang="el-GR" sz="105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sz="105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 Blog</a:t>
            </a:r>
            <a:endParaRPr lang="el-GR" sz="105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1000"/>
              </a:spcAft>
              <a:buSzPct val="15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l-GR" sz="105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Η Skroutz Α.Ε. ανοίγει φτερά εκτός συνόρων με το Alve.com | Skroutz.gr Blog</a:t>
            </a:r>
            <a:endParaRPr lang="en-US" sz="1050" u="sng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288000">
              <a:spcAft>
                <a:spcPts val="800"/>
              </a:spcAft>
              <a:buSzPct val="15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l-GR" sz="105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Skroutz: Είσοδος στο χώρο των ηλεκτρονικών πληρωμών </a:t>
            </a:r>
            <a:r>
              <a:rPr lang="el-GR" sz="105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–</a:t>
            </a:r>
            <a:r>
              <a:rPr lang="el-GR" sz="105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Streetlife</a:t>
            </a:r>
            <a:endParaRPr lang="el-GR" sz="105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288000">
              <a:spcAft>
                <a:spcPts val="800"/>
              </a:spcAft>
              <a:buSzPct val="15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l-GR" sz="105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E-shop.gr: Υπολογιστές, Laptop, Tablets, Τηλεοράσεις, Smartphones, Ηλεκτρικές συσκευές, Εργαλεία, Μουσικά όργανα, Gaming, Βιβλία, Παιχνίδια</a:t>
            </a:r>
            <a:endParaRPr lang="el-GR" sz="105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288000">
              <a:spcAft>
                <a:spcPts val="800"/>
              </a:spcAft>
              <a:buSzPct val="15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l-GR" sz="105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https://www.greek-sites.gr/tags/istoselides-ilektronika-katastimata</a:t>
            </a:r>
            <a:endParaRPr lang="el-GR" sz="105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288000">
              <a:spcAft>
                <a:spcPts val="800"/>
              </a:spcAft>
              <a:buSzPct val="15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l-GR" sz="105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https://www.online-shopping.gr/</a:t>
            </a:r>
            <a:endParaRPr lang="el-GR" sz="105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F60800-3ECD-49D0-848A-073B4C9F213E}"/>
              </a:ext>
            </a:extLst>
          </p:cNvPr>
          <p:cNvSpPr txBox="1"/>
          <p:nvPr/>
        </p:nvSpPr>
        <p:spPr>
          <a:xfrm>
            <a:off x="5007076" y="1696226"/>
            <a:ext cx="3824058" cy="3231654"/>
          </a:xfrm>
          <a:prstGeom prst="rect">
            <a:avLst/>
          </a:prstGeom>
          <a:gradFill>
            <a:gsLst>
              <a:gs pos="0">
                <a:srgbClr val="FEF7C2">
                  <a:alpha val="56000"/>
                </a:srgbClr>
              </a:gs>
              <a:gs pos="74000">
                <a:schemeClr val="accent1">
                  <a:lumMod val="45000"/>
                  <a:lumOff val="55000"/>
                  <a:alpha val="88000"/>
                </a:schemeClr>
              </a:gs>
              <a:gs pos="83000">
                <a:schemeClr val="accent1">
                  <a:lumMod val="45000"/>
                  <a:lumOff val="55000"/>
                  <a:alpha val="82000"/>
                </a:schemeClr>
              </a:gs>
              <a:gs pos="100000">
                <a:srgbClr val="A9A6A3"/>
              </a:gs>
            </a:gsLst>
            <a:lin ang="5400000" scaled="1"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softEdge rad="1270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lvl="0" indent="-342900">
              <a:buSzPct val="15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l-GR" sz="120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https://www.startyouup.gr/el/a/106-forologia-epixeirhsewn</a:t>
            </a:r>
            <a:endParaRPr lang="el-GR" sz="12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SzPct val="15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l-GR" sz="120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https://b.scdn.gr/ds/blog/attachments/457/20180926171426_85f69e44.pdf</a:t>
            </a:r>
            <a:endParaRPr lang="el-GR" sz="12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SzPct val="15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l-GR" sz="120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https://www.taxheaven.gr/news/52483/sto-167-to-pososto-anergias-ton-oktwbrio-toy-2020-symfwna-me-thn-elstat</a:t>
            </a:r>
            <a:endParaRPr lang="el-GR" sz="12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SzPct val="15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l-GR" sz="120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https://www.tovima.gr/2020/11/13/finance/e168-dis-to-elliniko-aep-sti-xronia-tis-pandimias/</a:t>
            </a:r>
            <a:endParaRPr lang="el-GR" sz="12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SzPct val="15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l-GR" sz="120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https://www.cnn.gr/oikonomia/story/122927/h-politiki-astatheia-fovizei-toys-thesmoys</a:t>
            </a:r>
            <a:endParaRPr lang="el-GR" sz="12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SzPct val="15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l-GR" sz="120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https://www.cnn.gr/oikonomia/story/255094/xamilonoyn-oi-provlepseis-gia-tin-anaptyxi-to-2021</a:t>
            </a:r>
            <a:endParaRPr lang="el-GR" sz="12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SzPct val="15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l-GR" sz="120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https://www.capital.gr/oikonomia/3400594/tte-anaptuxi-kata-2-4-to-2020-kai-kata-2-5-to-2021</a:t>
            </a:r>
            <a:endParaRPr lang="el-GR" sz="12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SzPct val="15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l-GR" sz="120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https://digitalsteps.gr/ilektroniko-emporio-ellada/</a:t>
            </a:r>
            <a:endParaRPr lang="el-GR" sz="12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1000"/>
              </a:spcAft>
              <a:buSzPct val="15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l-GR" sz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Οικονομία της Ελλάδας - Βικιπαίδεια (wikipedia.org)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DED829-C411-4BF1-A71C-AE5E6300E2B4}"/>
              </a:ext>
            </a:extLst>
          </p:cNvPr>
          <p:cNvSpPr txBox="1"/>
          <p:nvPr/>
        </p:nvSpPr>
        <p:spPr>
          <a:xfrm rot="20922870">
            <a:off x="45495" y="397704"/>
            <a:ext cx="2458811" cy="707886"/>
          </a:xfrm>
          <a:prstGeom prst="rect">
            <a:avLst/>
          </a:prstGeom>
          <a:noFill/>
          <a:ln w="349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ED6F34"/>
                </a:solidFill>
                <a:latin typeface="Freestyle Script" panose="030804020302050B0404" pitchFamily="66" charset="0"/>
              </a:rPr>
              <a:t>of information</a:t>
            </a:r>
            <a:endParaRPr lang="el-GR" sz="4000" dirty="0">
              <a:solidFill>
                <a:srgbClr val="ED6F34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7DC14D-540B-4EB2-876F-5F0C3286118C}"/>
              </a:ext>
            </a:extLst>
          </p:cNvPr>
          <p:cNvSpPr txBox="1"/>
          <p:nvPr/>
        </p:nvSpPr>
        <p:spPr>
          <a:xfrm>
            <a:off x="312866" y="101933"/>
            <a:ext cx="1259062" cy="523220"/>
          </a:xfrm>
          <a:prstGeom prst="rect">
            <a:avLst/>
          </a:prstGeom>
          <a:ln w="34925"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  <a:reflection blurRad="6350" stA="50000" endA="300" endPos="55000" dir="5400000" sy="-100000" algn="bl" rotWithShape="0"/>
          </a:effectLst>
          <a:scene3d>
            <a:camera prst="perspectiveFront" fov="3300000">
              <a:rot lat="486000" lon="19530000" rev="174000"/>
            </a:camera>
            <a:lightRig rig="flat" dir="t"/>
          </a:scene3d>
          <a:sp3d extrusionH="254000" contourW="19050" prstMaterial="translucentPowder">
            <a:bevelT w="82550" h="44450" prst="hardEdge"/>
            <a:bevelB w="82550" h="44450" prst="artDeco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Bernard MT Condensed" panose="02050806060905020404" pitchFamily="18" charset="0"/>
              </a:rPr>
              <a:t>Sources</a:t>
            </a:r>
            <a:endParaRPr lang="el-GR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028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7" t="18429" r="7158" b="9283"/>
          <a:stretch/>
        </p:blipFill>
        <p:spPr>
          <a:xfrm>
            <a:off x="-15228" y="-40305"/>
            <a:ext cx="9256210" cy="52911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03D3B7-6B80-45AD-B454-C5295143A8B2}"/>
              </a:ext>
            </a:extLst>
          </p:cNvPr>
          <p:cNvSpPr txBox="1"/>
          <p:nvPr/>
        </p:nvSpPr>
        <p:spPr>
          <a:xfrm rot="21364406">
            <a:off x="3312935" y="1379452"/>
            <a:ext cx="2354943" cy="342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Σας Ευχαριστούμε</a:t>
            </a:r>
            <a:endParaRPr lang="el-GR" sz="20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F2C7FE-A001-4BAA-AA4F-BC771CEFE308}"/>
              </a:ext>
            </a:extLst>
          </p:cNvPr>
          <p:cNvSpPr txBox="1"/>
          <p:nvPr/>
        </p:nvSpPr>
        <p:spPr>
          <a:xfrm>
            <a:off x="3310104" y="878388"/>
            <a:ext cx="28747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Thank you!</a:t>
            </a:r>
            <a:endParaRPr lang="el-GR" sz="5400" dirty="0"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B06369-60A4-4B89-A29E-93067C82F1A3}"/>
              </a:ext>
            </a:extLst>
          </p:cNvPr>
          <p:cNvSpPr txBox="1"/>
          <p:nvPr/>
        </p:nvSpPr>
        <p:spPr>
          <a:xfrm>
            <a:off x="2411400" y="1863462"/>
            <a:ext cx="467139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250" dirty="0">
                <a:solidFill>
                  <a:schemeClr val="bg1"/>
                </a:solidFill>
              </a:rPr>
              <a:t>Αλβιόνα Μάντσο                                                3200098</a:t>
            </a:r>
          </a:p>
          <a:p>
            <a:r>
              <a:rPr lang="el-GR" sz="1250" dirty="0">
                <a:solidFill>
                  <a:schemeClr val="bg1"/>
                </a:solidFill>
              </a:rPr>
              <a:t>Γεωργία Πέτσα	 	             3200155</a:t>
            </a:r>
          </a:p>
          <a:p>
            <a:r>
              <a:rPr lang="el-GR" sz="1250" dirty="0">
                <a:solidFill>
                  <a:schemeClr val="bg1"/>
                </a:solidFill>
              </a:rPr>
              <a:t>Μιλτιάδης Τσόλκας          		             3200213</a:t>
            </a:r>
          </a:p>
          <a:p>
            <a:r>
              <a:rPr lang="el-GR" sz="1250" dirty="0">
                <a:solidFill>
                  <a:schemeClr val="bg1"/>
                </a:solidFill>
              </a:rPr>
              <a:t>Παναγιώτης Τριανταφυλλίδης	             3200199</a:t>
            </a:r>
          </a:p>
          <a:p>
            <a:r>
              <a:rPr lang="el-GR" sz="1250" dirty="0">
                <a:solidFill>
                  <a:schemeClr val="bg1"/>
                </a:solidFill>
              </a:rPr>
              <a:t>Χαράλαμπος Καρακώστας 	             3200065</a:t>
            </a:r>
          </a:p>
          <a:p>
            <a:r>
              <a:rPr lang="el-GR" sz="1250" dirty="0">
                <a:solidFill>
                  <a:schemeClr val="bg1"/>
                </a:solidFill>
              </a:rPr>
              <a:t>Χρήστος Πατρινόπουλος </a:t>
            </a:r>
            <a:r>
              <a:rPr lang="el-GR" sz="1250" dirty="0">
                <a:solidFill>
                  <a:schemeClr val="accent6">
                    <a:lumMod val="50000"/>
                  </a:schemeClr>
                </a:solidFill>
              </a:rPr>
              <a:t>	</a:t>
            </a:r>
            <a:r>
              <a:rPr lang="en-US" sz="1250" dirty="0">
                <a:solidFill>
                  <a:schemeClr val="accent6">
                    <a:lumMod val="50000"/>
                  </a:schemeClr>
                </a:solidFill>
              </a:rPr>
              <a:t>	</a:t>
            </a:r>
            <a:r>
              <a:rPr lang="el-GR" sz="1250" dirty="0">
                <a:solidFill>
                  <a:schemeClr val="accent6">
                    <a:lumMod val="50000"/>
                  </a:schemeClr>
                </a:solidFill>
              </a:rPr>
              <a:t>             </a:t>
            </a:r>
            <a:r>
              <a:rPr lang="el-GR" sz="1250" dirty="0">
                <a:solidFill>
                  <a:schemeClr val="bg1"/>
                </a:solidFill>
              </a:rPr>
              <a:t>3200150</a:t>
            </a:r>
          </a:p>
        </p:txBody>
      </p:sp>
      <p:grpSp>
        <p:nvGrpSpPr>
          <p:cNvPr id="31" name="Google Shape;1046;p44">
            <a:extLst>
              <a:ext uri="{FF2B5EF4-FFF2-40B4-BE49-F238E27FC236}">
                <a16:creationId xmlns:a16="http://schemas.microsoft.com/office/drawing/2014/main" id="{508D585D-9C72-47C9-A915-38F00FCC274D}"/>
              </a:ext>
            </a:extLst>
          </p:cNvPr>
          <p:cNvGrpSpPr/>
          <p:nvPr/>
        </p:nvGrpSpPr>
        <p:grpSpPr>
          <a:xfrm>
            <a:off x="4788023" y="1995687"/>
            <a:ext cx="888801" cy="941796"/>
            <a:chOff x="5526246" y="1011207"/>
            <a:chExt cx="592758" cy="720086"/>
          </a:xfrm>
        </p:grpSpPr>
        <p:sp>
          <p:nvSpPr>
            <p:cNvPr id="32" name="Google Shape;1047;p44">
              <a:extLst>
                <a:ext uri="{FF2B5EF4-FFF2-40B4-BE49-F238E27FC236}">
                  <a16:creationId xmlns:a16="http://schemas.microsoft.com/office/drawing/2014/main" id="{EAE866F3-BC23-405D-B51A-59659480DA14}"/>
                </a:ext>
              </a:extLst>
            </p:cNvPr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048;p44">
              <a:extLst>
                <a:ext uri="{FF2B5EF4-FFF2-40B4-BE49-F238E27FC236}">
                  <a16:creationId xmlns:a16="http://schemas.microsoft.com/office/drawing/2014/main" id="{EA9F7432-D281-4216-B3B4-D388A61D6032}"/>
                </a:ext>
              </a:extLst>
            </p:cNvPr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049;p44">
              <a:extLst>
                <a:ext uri="{FF2B5EF4-FFF2-40B4-BE49-F238E27FC236}">
                  <a16:creationId xmlns:a16="http://schemas.microsoft.com/office/drawing/2014/main" id="{F88C9758-E36C-4CC9-99FE-08B3CED8F3C5}"/>
                </a:ext>
              </a:extLst>
            </p:cNvPr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050;p44">
              <a:extLst>
                <a:ext uri="{FF2B5EF4-FFF2-40B4-BE49-F238E27FC236}">
                  <a16:creationId xmlns:a16="http://schemas.microsoft.com/office/drawing/2014/main" id="{A20D34BD-4BBF-4040-B312-BBE5FBF72B07}"/>
                </a:ext>
              </a:extLst>
            </p:cNvPr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051;p44">
              <a:extLst>
                <a:ext uri="{FF2B5EF4-FFF2-40B4-BE49-F238E27FC236}">
                  <a16:creationId xmlns:a16="http://schemas.microsoft.com/office/drawing/2014/main" id="{89DE6ADB-CCFB-40BB-8D20-C3F0E3976B06}"/>
                </a:ext>
              </a:extLst>
            </p:cNvPr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052;p44">
              <a:extLst>
                <a:ext uri="{FF2B5EF4-FFF2-40B4-BE49-F238E27FC236}">
                  <a16:creationId xmlns:a16="http://schemas.microsoft.com/office/drawing/2014/main" id="{41D760A8-DCA3-44C3-B977-0734B89A4AA3}"/>
                </a:ext>
              </a:extLst>
            </p:cNvPr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4740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Εικόνα 41">
            <a:extLst>
              <a:ext uri="{FF2B5EF4-FFF2-40B4-BE49-F238E27FC236}">
                <a16:creationId xmlns:a16="http://schemas.microsoft.com/office/drawing/2014/main" id="{E6BC7A30-7490-4991-9CFF-FDA4834D7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92459">
            <a:off x="7048644" y="3412561"/>
            <a:ext cx="2277623" cy="1194927"/>
          </a:xfrm>
          <a:prstGeom prst="rect">
            <a:avLst/>
          </a:prstGeom>
        </p:spPr>
      </p:pic>
      <p:sp>
        <p:nvSpPr>
          <p:cNvPr id="149" name="Google Shape;149;p22"/>
          <p:cNvSpPr txBox="1">
            <a:spLocks noGrp="1"/>
          </p:cNvSpPr>
          <p:nvPr>
            <p:ph type="title"/>
          </p:nvPr>
        </p:nvSpPr>
        <p:spPr>
          <a:xfrm>
            <a:off x="18381" y="133747"/>
            <a:ext cx="2555776" cy="48760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l-GR" sz="4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br>
              <a:rPr lang="el-GR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br>
              <a:rPr lang="el-GR" sz="5400" dirty="0">
                <a:solidFill>
                  <a:schemeClr val="accent5">
                    <a:lumMod val="75000"/>
                  </a:schemeClr>
                </a:solidFill>
              </a:rPr>
            </a:br>
            <a:br>
              <a:rPr lang="el-GR" sz="5400" dirty="0">
                <a:solidFill>
                  <a:schemeClr val="accent5">
                    <a:lumMod val="75000"/>
                  </a:schemeClr>
                </a:solidFill>
              </a:rPr>
            </a:br>
            <a:br>
              <a:rPr lang="el-GR" sz="5400" dirty="0">
                <a:solidFill>
                  <a:schemeClr val="accent5">
                    <a:lumMod val="75000"/>
                  </a:schemeClr>
                </a:solidFill>
              </a:rPr>
            </a:br>
            <a:endParaRPr sz="8800" dirty="0">
              <a:solidFill>
                <a:schemeClr val="accent5">
                  <a:lumMod val="75000"/>
                </a:schemeClr>
              </a:solidFill>
              <a:latin typeface="Palace Script MT" panose="030303020206070C0B05" pitchFamily="66" charset="0"/>
            </a:endParaRPr>
          </a:p>
        </p:txBody>
      </p:sp>
      <p:sp>
        <p:nvSpPr>
          <p:cNvPr id="150" name="Google Shape;150;p22"/>
          <p:cNvSpPr txBox="1">
            <a:spLocks noGrp="1"/>
          </p:cNvSpPr>
          <p:nvPr>
            <p:ph type="body" idx="1"/>
          </p:nvPr>
        </p:nvSpPr>
        <p:spPr>
          <a:xfrm>
            <a:off x="2867115" y="108005"/>
            <a:ext cx="5233277" cy="1795539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buNone/>
            </a:pPr>
            <a:r>
              <a:rPr lang="el-GR" sz="13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Η </a:t>
            </a:r>
            <a:r>
              <a:rPr lang="el-GR" sz="1300" dirty="0">
                <a:solidFill>
                  <a:schemeClr val="accent1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Skroutz</a:t>
            </a:r>
            <a:r>
              <a:rPr lang="el-GR" sz="13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l-GR" sz="1300" dirty="0">
                <a:solidFill>
                  <a:schemeClr val="accent1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Α.Ε</a:t>
            </a:r>
            <a:r>
              <a:rPr lang="el-GR" sz="13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. ιδρύθηκε το 2005 στην Αθήνα. Ιδρυτές ήταν ο </a:t>
            </a:r>
            <a:r>
              <a:rPr lang="el-GR" sz="1300" dirty="0">
                <a:solidFill>
                  <a:schemeClr val="accent1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Γιώργος Χατζηγεωργίου</a:t>
            </a:r>
            <a:r>
              <a:rPr lang="el-GR" sz="13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, ο </a:t>
            </a:r>
            <a:r>
              <a:rPr lang="el-GR" sz="1300" dirty="0">
                <a:solidFill>
                  <a:schemeClr val="accent1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Γιώργος Αυγουστίδης </a:t>
            </a:r>
            <a:r>
              <a:rPr lang="el-GR" sz="13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και ο </a:t>
            </a:r>
            <a:r>
              <a:rPr lang="el-GR" sz="1300" dirty="0">
                <a:solidFill>
                  <a:schemeClr val="accent1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Βασίλης Δήμος</a:t>
            </a:r>
            <a:r>
              <a:rPr lang="el-GR" sz="13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. Σκοπός ήταν η δημιουργία μιας πλατφόρμας που να διασυνδέει το εμπόριο με το, πλέον εξελιγμένο, ίντερνετ. Το όνομα </a:t>
            </a:r>
            <a:r>
              <a:rPr lang="el-GR" sz="1300" dirty="0">
                <a:solidFill>
                  <a:schemeClr val="accent1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Skroutz</a:t>
            </a:r>
            <a:r>
              <a:rPr lang="el-GR" sz="13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είναι εμπνευσμένο από τον Εμπενέζερ Σκρουτζ </a:t>
            </a:r>
            <a:r>
              <a:rPr lang="el-GR" sz="1300" dirty="0">
                <a:solidFill>
                  <a:schemeClr val="accent1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(Ebenezer</a:t>
            </a:r>
            <a:r>
              <a:rPr lang="en-US" sz="1300" dirty="0">
                <a:solidFill>
                  <a:schemeClr val="accent1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l-GR" sz="1300" dirty="0">
                <a:solidFill>
                  <a:schemeClr val="accent1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Scrooge), </a:t>
            </a:r>
            <a:r>
              <a:rPr lang="el-GR" sz="13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πρωταγωνιστή</a:t>
            </a:r>
            <a:r>
              <a:rPr lang="en-US" sz="13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l-GR" sz="13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sz="13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l-GR" sz="13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στην </a:t>
            </a:r>
            <a:r>
              <a:rPr lang="en-US" sz="13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l-GR" sz="13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«</a:t>
            </a:r>
            <a:r>
              <a:rPr lang="en-US" sz="13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</a:t>
            </a:r>
            <a:r>
              <a:rPr lang="el-GR" sz="1300" i="1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Χριστουγεννιάτικη </a:t>
            </a:r>
            <a:r>
              <a:rPr lang="en-US" sz="1300" i="1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  </a:t>
            </a:r>
            <a:r>
              <a:rPr lang="el-GR" sz="1300" i="1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Ιστορία</a:t>
            </a:r>
            <a:r>
              <a:rPr lang="en-US" sz="1300" i="1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</a:t>
            </a:r>
            <a:r>
              <a:rPr lang="el-GR" sz="13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»</a:t>
            </a:r>
            <a:r>
              <a:rPr lang="en-US" sz="13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l-GR" sz="13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του</a:t>
            </a:r>
            <a:r>
              <a:rPr lang="en-US" sz="13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</a:t>
            </a:r>
            <a:r>
              <a:rPr lang="el-GR" sz="13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Ντίκενς. </a:t>
            </a:r>
          </a:p>
        </p:txBody>
      </p:sp>
      <p:sp>
        <p:nvSpPr>
          <p:cNvPr id="151" name="Google Shape;151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2691396" y="2937613"/>
            <a:ext cx="549606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l-GR" sz="15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Συνδυάζει τη βαθιά γνώση και την εξειδίκευση του αντικειμένου και αξιοποιεί το πάθος και το ταλέντο της ομάδας.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l-GR" sz="15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Παρέχει ποιοτικές υπηρεσίες και άριστα αποτελέσματα.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l-GR" sz="15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Διαδραματίζει ηγετικό ρόλο σε Ελλάδα κι εξωτερικό.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l-GR" sz="15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Αναζητά διαρκώς νέες ευκαιρίες στον κλάδο.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l-GR" sz="15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Εφαρμόζει διαδικασίες λήψης γρήγορων αποφάσεων.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l-GR" sz="15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Υλοποιεί με ακρίβεια τα εκάστοτε project</a:t>
            </a:r>
            <a:r>
              <a:rPr lang="el-GR" sz="15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5F4E5D-2F0F-4E8F-99F5-C2936D0F59BF}"/>
              </a:ext>
            </a:extLst>
          </p:cNvPr>
          <p:cNvSpPr txBox="1"/>
          <p:nvPr/>
        </p:nvSpPr>
        <p:spPr>
          <a:xfrm rot="239347">
            <a:off x="382417" y="405608"/>
            <a:ext cx="2146080" cy="769441"/>
          </a:xfrm>
          <a:prstGeom prst="rect">
            <a:avLst/>
          </a:prstGeom>
          <a:noFill/>
          <a:ln>
            <a:solidFill>
              <a:srgbClr val="F67031"/>
            </a:solidFill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Ink Free" panose="03080402000500000000" pitchFamily="66" charset="0"/>
              </a:rPr>
              <a:t>History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3BD817-212E-4A4C-B29E-DD97B026FE0B}"/>
              </a:ext>
            </a:extLst>
          </p:cNvPr>
          <p:cNvSpPr txBox="1"/>
          <p:nvPr/>
        </p:nvSpPr>
        <p:spPr>
          <a:xfrm>
            <a:off x="469294" y="3406556"/>
            <a:ext cx="2146080" cy="769441"/>
          </a:xfrm>
          <a:prstGeom prst="rect">
            <a:avLst/>
          </a:prstGeom>
          <a:noFill/>
          <a:ln>
            <a:solidFill>
              <a:srgbClr val="F67031"/>
            </a:solidFill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Ink Free" panose="03080402000500000000" pitchFamily="66" charset="0"/>
              </a:rPr>
              <a:t>Mission</a:t>
            </a:r>
          </a:p>
        </p:txBody>
      </p:sp>
      <p:pic>
        <p:nvPicPr>
          <p:cNvPr id="22" name="Εικόνα 21">
            <a:extLst>
              <a:ext uri="{FF2B5EF4-FFF2-40B4-BE49-F238E27FC236}">
                <a16:creationId xmlns:a16="http://schemas.microsoft.com/office/drawing/2014/main" id="{842A179F-FA2A-4AD3-8A70-48A9E8C5D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29266">
            <a:off x="423003" y="1446910"/>
            <a:ext cx="1829453" cy="1761502"/>
          </a:xfrm>
          <a:prstGeom prst="rect">
            <a:avLst/>
          </a:prstGeom>
        </p:spPr>
      </p:pic>
      <p:pic>
        <p:nvPicPr>
          <p:cNvPr id="25" name="Γραφικό 24" descr="Καρφίτσωμα">
            <a:extLst>
              <a:ext uri="{FF2B5EF4-FFF2-40B4-BE49-F238E27FC236}">
                <a16:creationId xmlns:a16="http://schemas.microsoft.com/office/drawing/2014/main" id="{CC28FC41-3D07-4D0B-B45A-D292944034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7776" y="1387680"/>
            <a:ext cx="382471" cy="382471"/>
          </a:xfrm>
          <a:prstGeom prst="rect">
            <a:avLst/>
          </a:prstGeom>
        </p:spPr>
      </p:pic>
      <p:pic>
        <p:nvPicPr>
          <p:cNvPr id="49" name="Εικόνα 48">
            <a:extLst>
              <a:ext uri="{FF2B5EF4-FFF2-40B4-BE49-F238E27FC236}">
                <a16:creationId xmlns:a16="http://schemas.microsoft.com/office/drawing/2014/main" id="{3EFDD3F4-35DC-4432-BC8F-CD5AF978FA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1585" y="1964202"/>
            <a:ext cx="3024336" cy="84823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Ομάδα 15">
            <a:extLst>
              <a:ext uri="{FF2B5EF4-FFF2-40B4-BE49-F238E27FC236}">
                <a16:creationId xmlns:a16="http://schemas.microsoft.com/office/drawing/2014/main" id="{7E390B73-2011-4E6A-BCDA-CB8A9DC47612}"/>
              </a:ext>
            </a:extLst>
          </p:cNvPr>
          <p:cNvGrpSpPr/>
          <p:nvPr/>
        </p:nvGrpSpPr>
        <p:grpSpPr>
          <a:xfrm>
            <a:off x="7688235" y="-1"/>
            <a:ext cx="1455765" cy="901735"/>
            <a:chOff x="3149784" y="1835478"/>
            <a:chExt cx="1353981" cy="1072706"/>
          </a:xfrm>
        </p:grpSpPr>
        <p:sp>
          <p:nvSpPr>
            <p:cNvPr id="17" name="Google Shape;186;p24">
              <a:extLst>
                <a:ext uri="{FF2B5EF4-FFF2-40B4-BE49-F238E27FC236}">
                  <a16:creationId xmlns:a16="http://schemas.microsoft.com/office/drawing/2014/main" id="{20215DCF-6221-49AB-B7A2-13D8C87976A1}"/>
                </a:ext>
              </a:extLst>
            </p:cNvPr>
            <p:cNvSpPr/>
            <p:nvPr/>
          </p:nvSpPr>
          <p:spPr>
            <a:xfrm rot="729144">
              <a:off x="3149784" y="2050455"/>
              <a:ext cx="916334" cy="857729"/>
            </a:xfrm>
            <a:prstGeom prst="wedgeEllipseCallout">
              <a:avLst>
                <a:gd name="adj1" fmla="val -20833"/>
                <a:gd name="adj2" fmla="val 62500"/>
              </a:avLst>
            </a:prstGeom>
            <a:solidFill>
              <a:srgbClr val="F67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00BCD4"/>
                </a:solidFill>
              </a:endParaRPr>
            </a:p>
          </p:txBody>
        </p:sp>
        <p:sp>
          <p:nvSpPr>
            <p:cNvPr id="18" name="Google Shape;187;p24">
              <a:extLst>
                <a:ext uri="{FF2B5EF4-FFF2-40B4-BE49-F238E27FC236}">
                  <a16:creationId xmlns:a16="http://schemas.microsoft.com/office/drawing/2014/main" id="{73A7CDF3-0F57-4A72-AC20-0CEE468589D9}"/>
                </a:ext>
              </a:extLst>
            </p:cNvPr>
            <p:cNvSpPr/>
            <p:nvPr/>
          </p:nvSpPr>
          <p:spPr>
            <a:xfrm rot="-773137" flipH="1">
              <a:off x="3510964" y="1835478"/>
              <a:ext cx="992801" cy="929054"/>
            </a:xfrm>
            <a:prstGeom prst="wedgeEllipseCallout">
              <a:avLst>
                <a:gd name="adj1" fmla="val -20833"/>
                <a:gd name="adj2" fmla="val 62500"/>
              </a:avLst>
            </a:prstGeom>
            <a:solidFill>
              <a:srgbClr val="ED0036">
                <a:alpha val="7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00BCD4"/>
                </a:solidFill>
              </a:endParaRPr>
            </a:p>
          </p:txBody>
        </p:sp>
      </p:grpSp>
      <p:sp>
        <p:nvSpPr>
          <p:cNvPr id="3" name="Θέση αριθμού διαφάνειας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43" name="Εικόνα 42">
            <a:extLst>
              <a:ext uri="{FF2B5EF4-FFF2-40B4-BE49-F238E27FC236}">
                <a16:creationId xmlns:a16="http://schemas.microsoft.com/office/drawing/2014/main" id="{3E071718-7E7F-4FBD-A816-B81840A4A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451850">
            <a:off x="-531386" y="-235068"/>
            <a:ext cx="2710606" cy="1946076"/>
          </a:xfrm>
          <a:prstGeom prst="rect">
            <a:avLst/>
          </a:prstGeom>
        </p:spPr>
      </p:pic>
      <p:pic>
        <p:nvPicPr>
          <p:cNvPr id="45" name="Εικόνα 44">
            <a:extLst>
              <a:ext uri="{FF2B5EF4-FFF2-40B4-BE49-F238E27FC236}">
                <a16:creationId xmlns:a16="http://schemas.microsoft.com/office/drawing/2014/main" id="{196F42D2-B3BD-41BF-95A5-EE5B1FD53A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201" t="2815" r="59877" b="-2815"/>
          <a:stretch/>
        </p:blipFill>
        <p:spPr>
          <a:xfrm>
            <a:off x="1889664" y="1067603"/>
            <a:ext cx="2675549" cy="4741151"/>
          </a:xfrm>
          <a:prstGeom prst="rect">
            <a:avLst/>
          </a:prstGeom>
        </p:spPr>
      </p:pic>
      <p:pic>
        <p:nvPicPr>
          <p:cNvPr id="49" name="Εικόνα 48">
            <a:extLst>
              <a:ext uri="{FF2B5EF4-FFF2-40B4-BE49-F238E27FC236}">
                <a16:creationId xmlns:a16="http://schemas.microsoft.com/office/drawing/2014/main" id="{D9076588-C098-4C2B-B5F7-4C8B3034F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36168">
            <a:off x="412366" y="2016043"/>
            <a:ext cx="4457971" cy="334347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D2209C55-C904-4E80-B399-43208972962E}"/>
              </a:ext>
            </a:extLst>
          </p:cNvPr>
          <p:cNvSpPr txBox="1"/>
          <p:nvPr/>
        </p:nvSpPr>
        <p:spPr>
          <a:xfrm>
            <a:off x="3158276" y="2052797"/>
            <a:ext cx="14100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www.alve.com</a:t>
            </a:r>
            <a:endParaRPr lang="el-GR" dirty="0">
              <a:solidFill>
                <a:srgbClr val="C00000"/>
              </a:solidFill>
            </a:endParaRPr>
          </a:p>
        </p:txBody>
      </p:sp>
      <p:pic>
        <p:nvPicPr>
          <p:cNvPr id="52" name="Εικόνα 51">
            <a:extLst>
              <a:ext uri="{FF2B5EF4-FFF2-40B4-BE49-F238E27FC236}">
                <a16:creationId xmlns:a16="http://schemas.microsoft.com/office/drawing/2014/main" id="{E3EAB42C-B70E-4024-AC24-6EE7CD833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71627">
            <a:off x="2810659" y="2078689"/>
            <a:ext cx="456212" cy="30414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37A1B4BC-E1C6-4ACD-974A-91C8882A415E}"/>
              </a:ext>
            </a:extLst>
          </p:cNvPr>
          <p:cNvSpPr txBox="1"/>
          <p:nvPr/>
        </p:nvSpPr>
        <p:spPr>
          <a:xfrm>
            <a:off x="1771677" y="648749"/>
            <a:ext cx="17638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www.scrooge.co.uk</a:t>
            </a:r>
            <a:endParaRPr lang="el-GR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5" name="Εικόνα 54">
            <a:extLst>
              <a:ext uri="{FF2B5EF4-FFF2-40B4-BE49-F238E27FC236}">
                <a16:creationId xmlns:a16="http://schemas.microsoft.com/office/drawing/2014/main" id="{C2280083-A888-497A-A528-04EDF69585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99014">
            <a:off x="1470477" y="744146"/>
            <a:ext cx="381514" cy="20260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4BB899B-5810-4AF5-AF7D-C2494A5CFF87}"/>
              </a:ext>
            </a:extLst>
          </p:cNvPr>
          <p:cNvSpPr txBox="1"/>
          <p:nvPr/>
        </p:nvSpPr>
        <p:spPr>
          <a:xfrm>
            <a:off x="743430" y="4189802"/>
            <a:ext cx="1481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www.skroutz.gr</a:t>
            </a:r>
            <a:endParaRPr lang="el-GR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57" name="Εικόνα 56">
            <a:extLst>
              <a:ext uri="{FF2B5EF4-FFF2-40B4-BE49-F238E27FC236}">
                <a16:creationId xmlns:a16="http://schemas.microsoft.com/office/drawing/2014/main" id="{47ED6FE1-5B95-44C2-8459-CDE6AD8FB9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282" y="4134357"/>
            <a:ext cx="508333" cy="416095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C02AEBA-ACEB-4738-B8EB-BF86C0538F82}"/>
              </a:ext>
            </a:extLst>
          </p:cNvPr>
          <p:cNvSpPr txBox="1"/>
          <p:nvPr/>
        </p:nvSpPr>
        <p:spPr>
          <a:xfrm rot="20247006">
            <a:off x="-20399" y="1244058"/>
            <a:ext cx="2952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Palace Script MT" panose="030303020206070C0B05" pitchFamily="66" charset="0"/>
              </a:rPr>
              <a:t>Markets</a:t>
            </a:r>
            <a:endParaRPr lang="el-GR" sz="9600" dirty="0"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C13548D-DC24-4061-8397-EE0973F18EBD}"/>
              </a:ext>
            </a:extLst>
          </p:cNvPr>
          <p:cNvSpPr txBox="1"/>
          <p:nvPr/>
        </p:nvSpPr>
        <p:spPr>
          <a:xfrm>
            <a:off x="4603900" y="-17452"/>
            <a:ext cx="4365293" cy="5075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>
              <a:buNone/>
            </a:pPr>
            <a:r>
              <a:rPr lang="en-US" sz="4400" i="0" dirty="0">
                <a:solidFill>
                  <a:srgbClr val="C00000"/>
                </a:solidFill>
                <a:latin typeface="The Serif Hand Black" panose="03070902030502020204" pitchFamily="66" charset="0"/>
              </a:rPr>
              <a:t>	</a:t>
            </a:r>
            <a:r>
              <a:rPr lang="el-GR" sz="4400" dirty="0">
                <a:solidFill>
                  <a:srgbClr val="C00000"/>
                </a:solidFill>
                <a:latin typeface="The Serif Hand Black" panose="03070902030502020204" pitchFamily="66" charset="0"/>
              </a:rPr>
              <a:t>    </a:t>
            </a:r>
            <a:r>
              <a:rPr lang="en-US" sz="3600" i="0" dirty="0">
                <a:solidFill>
                  <a:srgbClr val="C00000"/>
                </a:solidFill>
                <a:latin typeface="The Serif Hand Black" panose="03070902030502020204" pitchFamily="66" charset="0"/>
              </a:rPr>
              <a:t>Activities</a:t>
            </a:r>
            <a:endParaRPr lang="el-GR" sz="3600" i="0" dirty="0">
              <a:solidFill>
                <a:srgbClr val="C00000"/>
              </a:solidFill>
              <a:latin typeface="Segoe Script" panose="030B0504020000000003" pitchFamily="66" charset="0"/>
            </a:endParaRPr>
          </a:p>
          <a:p>
            <a:pPr marL="0" lvl="0" indent="0" algn="ctr">
              <a:buNone/>
            </a:pPr>
            <a:endParaRPr lang="el-GR" dirty="0">
              <a:solidFill>
                <a:schemeClr val="tx1"/>
              </a:solidFill>
              <a:latin typeface="Corbel" pitchFamily="34" charset="0"/>
            </a:endParaRPr>
          </a:p>
          <a:p>
            <a:pPr marL="0" lvl="0" indent="0" algn="just">
              <a:buNone/>
            </a:pPr>
            <a:r>
              <a:rPr lang="el-GR" dirty="0">
                <a:solidFill>
                  <a:schemeClr val="tx1"/>
                </a:solidFill>
                <a:latin typeface="The Serif Hand Black" panose="03070902030502020204" pitchFamily="66" charset="0"/>
              </a:rPr>
              <a:t>Το</a:t>
            </a:r>
            <a:r>
              <a:rPr lang="en-US" dirty="0">
                <a:solidFill>
                  <a:schemeClr val="tx1"/>
                </a:solidFill>
                <a:latin typeface="The Serif Hand Black" panose="03070902030502020204" pitchFamily="66" charset="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he Serif Hand Black" panose="03070902030502020204" pitchFamily="66" charset="0"/>
              </a:rPr>
              <a:t>Skroutz</a:t>
            </a:r>
            <a:r>
              <a:rPr lang="en-US" dirty="0">
                <a:solidFill>
                  <a:schemeClr val="tx1"/>
                </a:solidFill>
                <a:latin typeface="The Serif Hand Black" panose="03070902030502020204" pitchFamily="66" charset="0"/>
              </a:rPr>
              <a:t> </a:t>
            </a:r>
            <a:r>
              <a:rPr lang="el-GR" dirty="0">
                <a:solidFill>
                  <a:schemeClr val="tx1"/>
                </a:solidFill>
                <a:latin typeface="Corbel" pitchFamily="34" charset="0"/>
              </a:rPr>
              <a:t>αποτελεί ιστοσελίδα σύγκρισης τιμών των περισσότερων προϊόντων στην αγορά, προσφέρει τη δυνατότητα εγγραφής, λίστας αγαπημένων προϊόντων καθώς και καλάθι αγορών! </a:t>
            </a:r>
          </a:p>
          <a:p>
            <a:pPr marL="0" lvl="0" indent="0" algn="just">
              <a:buNone/>
            </a:pPr>
            <a:endParaRPr lang="el-GR" dirty="0">
              <a:solidFill>
                <a:schemeClr val="tx1"/>
              </a:solidFill>
              <a:latin typeface="Corbel" pitchFamily="34" charset="0"/>
            </a:endParaRPr>
          </a:p>
          <a:p>
            <a:pPr marL="0" lvl="0" indent="0" algn="just">
              <a:buNone/>
            </a:pPr>
            <a:r>
              <a:rPr lang="el-GR" dirty="0">
                <a:solidFill>
                  <a:schemeClr val="tx1"/>
                </a:solidFill>
                <a:latin typeface="Corbel" pitchFamily="34" charset="0"/>
              </a:rPr>
              <a:t>Οι </a:t>
            </a:r>
            <a:r>
              <a:rPr lang="el-GR" dirty="0">
                <a:solidFill>
                  <a:schemeClr val="accent1">
                    <a:lumMod val="75000"/>
                  </a:schemeClr>
                </a:solidFill>
                <a:latin typeface="Corbel" pitchFamily="34" charset="0"/>
              </a:rPr>
              <a:t>δυνατότητες</a:t>
            </a:r>
            <a:r>
              <a:rPr lang="el-GR" dirty="0">
                <a:solidFill>
                  <a:schemeClr val="tx1"/>
                </a:solidFill>
                <a:latin typeface="Corbel" pitchFamily="34" charset="0"/>
              </a:rPr>
              <a:t> που παρέχει, μεταξύ άλλων είναι:</a:t>
            </a:r>
          </a:p>
          <a:p>
            <a:pPr marL="285750" lvl="8" indent="-285750" algn="just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l-GR" dirty="0">
                <a:solidFill>
                  <a:schemeClr val="tx1"/>
                </a:solidFill>
                <a:latin typeface="Corbel" pitchFamily="34" charset="0"/>
              </a:rPr>
              <a:t>Αξιολογήσεις προϊόντων</a:t>
            </a:r>
          </a:p>
          <a:p>
            <a:pPr marL="285750" lvl="5" indent="-285750" algn="just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l-GR" dirty="0">
                <a:solidFill>
                  <a:schemeClr val="tx1"/>
                </a:solidFill>
                <a:latin typeface="Corbel" pitchFamily="34" charset="0"/>
              </a:rPr>
              <a:t>Λ</a:t>
            </a:r>
            <a:r>
              <a:rPr lang="el-GR" i="0" dirty="0">
                <a:solidFill>
                  <a:schemeClr val="tx1"/>
                </a:solidFill>
                <a:latin typeface="Corbel" pitchFamily="34" charset="0"/>
              </a:rPr>
              <a:t>ίστες σύγκρισης</a:t>
            </a:r>
            <a:endParaRPr lang="en-US" i="0" dirty="0">
              <a:solidFill>
                <a:schemeClr val="tx1"/>
              </a:solidFill>
              <a:latin typeface="Corbel" pitchFamily="34" charset="0"/>
            </a:endParaRPr>
          </a:p>
          <a:p>
            <a:pPr marL="285750" lvl="5" indent="-285750" algn="just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l-GR" dirty="0">
                <a:solidFill>
                  <a:schemeClr val="tx1"/>
                </a:solidFill>
                <a:latin typeface="Corbel" pitchFamily="34" charset="0"/>
              </a:rPr>
              <a:t>Ε</a:t>
            </a:r>
            <a:r>
              <a:rPr lang="el-GR" i="0" dirty="0">
                <a:solidFill>
                  <a:schemeClr val="tx1"/>
                </a:solidFill>
                <a:latin typeface="Corbel" pitchFamily="34" charset="0"/>
              </a:rPr>
              <a:t>πικοινωνία με τα μέλη του Skroutz</a:t>
            </a:r>
            <a:endParaRPr lang="en-US" i="0" dirty="0">
              <a:solidFill>
                <a:schemeClr val="tx1"/>
              </a:solidFill>
              <a:latin typeface="Corbel" pitchFamily="34" charset="0"/>
            </a:endParaRPr>
          </a:p>
          <a:p>
            <a:pPr marL="285750" lvl="5" indent="-285750" algn="just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l-GR" dirty="0">
                <a:solidFill>
                  <a:schemeClr val="tx1"/>
                </a:solidFill>
                <a:latin typeface="Corbel" pitchFamily="34" charset="0"/>
              </a:rPr>
              <a:t>Συμμετοχή σε </a:t>
            </a:r>
            <a:r>
              <a:rPr lang="el-GR" i="0" dirty="0">
                <a:solidFill>
                  <a:schemeClr val="tx1"/>
                </a:solidFill>
                <a:latin typeface="Corbel" pitchFamily="34" charset="0"/>
              </a:rPr>
              <a:t>διαγωνισμούς</a:t>
            </a:r>
            <a:endParaRPr lang="en-US" i="0" dirty="0">
              <a:solidFill>
                <a:schemeClr val="tx1"/>
              </a:solidFill>
              <a:latin typeface="Corbel" pitchFamily="34" charset="0"/>
            </a:endParaRPr>
          </a:p>
          <a:p>
            <a:pPr marL="285750" lvl="5" indent="-285750" algn="just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l-GR" dirty="0">
                <a:solidFill>
                  <a:schemeClr val="tx1"/>
                </a:solidFill>
                <a:latin typeface="Corbel" pitchFamily="34" charset="0"/>
              </a:rPr>
              <a:t>Ι</a:t>
            </a:r>
            <a:r>
              <a:rPr lang="el-GR" i="0" dirty="0">
                <a:solidFill>
                  <a:schemeClr val="tx1"/>
                </a:solidFill>
                <a:latin typeface="Corbel" pitchFamily="34" charset="0"/>
              </a:rPr>
              <a:t>στορικό εξέλιξης τιμών</a:t>
            </a:r>
            <a:endParaRPr lang="en-US" i="0" dirty="0">
              <a:solidFill>
                <a:schemeClr val="tx1"/>
              </a:solidFill>
              <a:latin typeface="Corbel" pitchFamily="34" charset="0"/>
            </a:endParaRPr>
          </a:p>
          <a:p>
            <a:pPr marL="285750" lvl="5" indent="-285750" algn="just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Corbel" pitchFamily="34" charset="0"/>
              </a:rPr>
              <a:t>M</a:t>
            </a:r>
            <a:r>
              <a:rPr lang="el-GR" i="0" dirty="0">
                <a:solidFill>
                  <a:schemeClr val="tx1"/>
                </a:solidFill>
                <a:latin typeface="Corbel" pitchFamily="34" charset="0"/>
              </a:rPr>
              <a:t>obile εφαρμογή</a:t>
            </a:r>
            <a:endParaRPr lang="en-US" dirty="0">
              <a:solidFill>
                <a:schemeClr val="tx1"/>
              </a:solidFill>
              <a:latin typeface="Corbel" pitchFamily="34" charset="0"/>
            </a:endParaRPr>
          </a:p>
          <a:p>
            <a:pPr algn="just">
              <a:buClr>
                <a:schemeClr val="accent1"/>
              </a:buClr>
            </a:pPr>
            <a:endParaRPr lang="en-US" dirty="0">
              <a:solidFill>
                <a:schemeClr val="tx1"/>
              </a:solidFill>
              <a:latin typeface="Corbel" pitchFamily="34" charset="0"/>
            </a:endParaRPr>
          </a:p>
          <a:p>
            <a:pPr algn="just">
              <a:buClr>
                <a:schemeClr val="accent1"/>
              </a:buClr>
            </a:pPr>
            <a:r>
              <a:rPr lang="en-US" sz="3600" dirty="0">
                <a:solidFill>
                  <a:srgbClr val="C00000"/>
                </a:solidFill>
                <a:latin typeface="The Serif Hand Black" panose="03070902030502020204" pitchFamily="66" charset="0"/>
              </a:rPr>
              <a:t>	</a:t>
            </a:r>
            <a:r>
              <a:rPr lang="el-GR" sz="3600" dirty="0">
                <a:solidFill>
                  <a:srgbClr val="C00000"/>
                </a:solidFill>
                <a:latin typeface="The Serif Hand Black" panose="03070902030502020204" pitchFamily="66" charset="0"/>
              </a:rPr>
              <a:t>      </a:t>
            </a:r>
            <a:r>
              <a:rPr lang="en-US" sz="3600" i="0" dirty="0">
                <a:solidFill>
                  <a:srgbClr val="C00000"/>
                </a:solidFill>
                <a:latin typeface="The Serif Hand Black" panose="03070902030502020204" pitchFamily="66" charset="0"/>
              </a:rPr>
              <a:t>Products</a:t>
            </a:r>
            <a:endParaRPr lang="en-US" sz="3600" dirty="0">
              <a:solidFill>
                <a:srgbClr val="C00000"/>
              </a:solidFill>
              <a:latin typeface="Segoe Script" panose="030B0504020000000003" pitchFamily="66" charset="0"/>
            </a:endParaRPr>
          </a:p>
          <a:p>
            <a:pPr marL="0" lvl="0" indent="0" algn="just">
              <a:buNone/>
            </a:pPr>
            <a:r>
              <a:rPr lang="el-GR" sz="1400" i="0" dirty="0">
                <a:solidFill>
                  <a:schemeClr val="tx1"/>
                </a:solidFill>
                <a:latin typeface="Corbel" pitchFamily="34" charset="0"/>
              </a:rPr>
              <a:t>12 εκατομμύρια προϊόντα , πάνω από 3400 </a:t>
            </a:r>
            <a:r>
              <a:rPr lang="en-US" sz="1400" i="0" dirty="0">
                <a:solidFill>
                  <a:schemeClr val="tx1"/>
                </a:solidFill>
                <a:latin typeface="Corbel" pitchFamily="34" charset="0"/>
              </a:rPr>
              <a:t>e-shops, </a:t>
            </a:r>
            <a:r>
              <a:rPr lang="el-GR" sz="1400" i="0" dirty="0">
                <a:solidFill>
                  <a:schemeClr val="tx1"/>
                </a:solidFill>
                <a:latin typeface="Corbel" pitchFamily="34" charset="0"/>
              </a:rPr>
              <a:t>Ουσιαστικά οτιδήποτε πωλείται online διατίθεται και στο Skroutz.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6218CDC-877F-4AD9-93CD-544E8D92E7A4}"/>
              </a:ext>
            </a:extLst>
          </p:cNvPr>
          <p:cNvSpPr txBox="1"/>
          <p:nvPr/>
        </p:nvSpPr>
        <p:spPr>
          <a:xfrm rot="21299141">
            <a:off x="7715032" y="111249"/>
            <a:ext cx="14365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50" i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«Πανεύκολο στη χρήση</a:t>
            </a:r>
          </a:p>
          <a:p>
            <a:pPr algn="ctr"/>
            <a:r>
              <a:rPr lang="el-GR" sz="1050" i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Με τεράστια ποικιλία..»</a:t>
            </a:r>
          </a:p>
        </p:txBody>
      </p:sp>
      <p:graphicFrame>
        <p:nvGraphicFramePr>
          <p:cNvPr id="4" name="Γράφημα 3"/>
          <p:cNvGraphicFramePr/>
          <p:nvPr/>
        </p:nvGraphicFramePr>
        <p:xfrm>
          <a:off x="7047477" y="2206685"/>
          <a:ext cx="2170164" cy="2597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619614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AFBF34A-0DBB-4B61-B3D3-E6B38D8C3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83" y="0"/>
            <a:ext cx="2846592" cy="3981000"/>
          </a:xfrm>
        </p:spPr>
        <p:txBody>
          <a:bodyPr/>
          <a:lstStyle/>
          <a:p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Pristina" panose="03060402040406080204" pitchFamily="66" charset="0"/>
                <a:ea typeface="Microsoft YaHei Light" panose="020B0502040204020203" pitchFamily="34" charset="-122"/>
              </a:rPr>
              <a:t>P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andara Light" panose="020E0502030303020204" pitchFamily="34" charset="0"/>
              </a:rPr>
              <a:t>olitical</a:t>
            </a:r>
            <a:b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Candara Light" panose="020E0502030303020204" pitchFamily="34" charset="0"/>
              </a:rPr>
            </a:b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Pristina" panose="03060402040406080204" pitchFamily="66" charset="0"/>
                <a:ea typeface="Microsoft YaHei Light" panose="020B0502040204020203" pitchFamily="34" charset="-122"/>
              </a:rPr>
              <a:t>E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andara Light" panose="020E0502030303020204" pitchFamily="34" charset="0"/>
              </a:rPr>
              <a:t>conomical</a:t>
            </a:r>
            <a:b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Candara Light" panose="020E0502030303020204" pitchFamily="34" charset="0"/>
              </a:rPr>
            </a:b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Pristina" panose="03060402040406080204" pitchFamily="66" charset="0"/>
                <a:ea typeface="Microsoft YaHei Light" panose="020B0502040204020203" pitchFamily="34" charset="-122"/>
              </a:rPr>
              <a:t>S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andara Light" panose="020E0502030303020204" pitchFamily="34" charset="0"/>
              </a:rPr>
              <a:t>ocial</a:t>
            </a:r>
            <a:b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Candara Light" panose="020E0502030303020204" pitchFamily="34" charset="0"/>
              </a:rPr>
            </a:b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Pristina" panose="03060402040406080204" pitchFamily="66" charset="0"/>
                <a:ea typeface="Microsoft YaHei Light" panose="020B0502040204020203" pitchFamily="34" charset="-122"/>
              </a:rPr>
              <a:t>T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andara Light" panose="020E0502030303020204" pitchFamily="34" charset="0"/>
              </a:rPr>
              <a:t>echnological</a:t>
            </a:r>
            <a:b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Ink Free" panose="03080402000500000000" pitchFamily="66" charset="0"/>
              </a:rPr>
            </a:br>
            <a:b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b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el-GR" sz="8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30DC0813-3312-44EE-AB69-84FF97387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57325" y="1347614"/>
            <a:ext cx="2570128" cy="3730453"/>
          </a:xfrm>
        </p:spPr>
        <p:txBody>
          <a:bodyPr/>
          <a:lstStyle/>
          <a:p>
            <a:pPr marL="171450" indent="0">
              <a:buNone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ristina" panose="03060402040406080204" pitchFamily="66" charset="0"/>
                <a:ea typeface="Microsoft YaHei Light" panose="020B0502040204020203" pitchFamily="34" charset="-122"/>
              </a:rPr>
              <a:t>	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ristina" panose="03060402040406080204" pitchFamily="66" charset="0"/>
                <a:ea typeface="Microsoft YaHei Light" panose="020B0502040204020203" pitchFamily="34" charset="-122"/>
              </a:rPr>
              <a:t>P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  <a:latin typeface="Candara Light" panose="020E0502030303020204" pitchFamily="34" charset="0"/>
              </a:rPr>
              <a:t>olitical</a:t>
            </a:r>
            <a:endParaRPr lang="en-US" sz="1800" dirty="0">
              <a:solidFill>
                <a:schemeClr val="accent5">
                  <a:lumMod val="50000"/>
                </a:schemeClr>
              </a:solidFill>
              <a:latin typeface="Kunstler Script" panose="030304020206070D0D06" pitchFamily="66" charset="0"/>
            </a:endParaRPr>
          </a:p>
          <a:p>
            <a:pPr algn="ctr"/>
            <a:r>
              <a:rPr lang="el-GR" sz="1400" dirty="0"/>
              <a:t>Πολιτική αστάθεια λόγω αλλαγών των κυβερνήσεων η οποία έχει προκαλέσει πολιτικοκοινωνική ανασφάλεια</a:t>
            </a:r>
            <a:r>
              <a:rPr lang="en-US" sz="1400" dirty="0"/>
              <a:t>.</a:t>
            </a:r>
            <a:endParaRPr lang="el-GR" sz="1400" dirty="0"/>
          </a:p>
          <a:p>
            <a:pPr algn="ctr"/>
            <a:r>
              <a:rPr lang="el-GR" sz="1400" dirty="0"/>
              <a:t> Το κλείσιμο των αγορών είχε επίπτωση στην οικονομία 2-3 δισεκατομμύρια ευρώ </a:t>
            </a:r>
          </a:p>
          <a:p>
            <a:pPr algn="ctr"/>
            <a:r>
              <a:rPr lang="el-GR" sz="1400" dirty="0"/>
              <a:t>Η γνωστή γραφειοκρατία</a:t>
            </a:r>
          </a:p>
          <a:p>
            <a:endParaRPr lang="el-GR" sz="1200" dirty="0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E1F76EFE-9872-4F7F-8B01-961647F23D3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870189" y="10806"/>
            <a:ext cx="2570128" cy="2898226"/>
          </a:xfrm>
        </p:spPr>
        <p:txBody>
          <a:bodyPr/>
          <a:lstStyle/>
          <a:p>
            <a:pPr marL="171450" indent="0" algn="ctr">
              <a:buNone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ristina" panose="03060402040406080204" pitchFamily="66" charset="0"/>
                <a:ea typeface="Microsoft YaHei Light" panose="020B0502040204020203" pitchFamily="34" charset="-122"/>
              </a:rPr>
              <a:t> 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andara Light" panose="020E0502030303020204" pitchFamily="34" charset="0"/>
              </a:rPr>
              <a:t>conomical</a:t>
            </a:r>
            <a:endParaRPr lang="en-US" sz="2000" dirty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el-GR" sz="1300" dirty="0"/>
              <a:t>Το δυσχερές οικονομικό κλίμα της τελευταίας δεκαετίας</a:t>
            </a:r>
          </a:p>
          <a:p>
            <a:pPr algn="ctr"/>
            <a:r>
              <a:rPr lang="el-GR" sz="1300" dirty="0"/>
              <a:t>Λόγω του Covid-19 η Ελλάδα θα εμφανίσει  οικονομική συρρίκνωση -10% με προβλεπόμενη ύφεση 2,5-3%</a:t>
            </a:r>
          </a:p>
          <a:p>
            <a:pPr algn="ctr"/>
            <a:r>
              <a:rPr lang="el-GR" sz="1300" dirty="0"/>
              <a:t>Σταδιακή πτώση του ΑΕΠ 2020-21 έως -10%</a:t>
            </a:r>
          </a:p>
          <a:p>
            <a:endParaRPr lang="el-GR" sz="1200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846C69B2-B58A-47FD-BD96-8FBADB6D5B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9ABA4D-67B0-4556-BC3A-E93850E92CA8}"/>
              </a:ext>
            </a:extLst>
          </p:cNvPr>
          <p:cNvSpPr txBox="1"/>
          <p:nvPr/>
        </p:nvSpPr>
        <p:spPr>
          <a:xfrm>
            <a:off x="302829" y="2881521"/>
            <a:ext cx="2056833" cy="92333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Palace Script MT" panose="030303020206070C0B05" pitchFamily="66" charset="0"/>
              </a:rPr>
              <a:t>Analysis</a:t>
            </a:r>
            <a:endParaRPr lang="el-GR" sz="5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B9E26E-8B80-4742-8A9C-10ADB573AB23}"/>
              </a:ext>
            </a:extLst>
          </p:cNvPr>
          <p:cNvSpPr txBox="1"/>
          <p:nvPr/>
        </p:nvSpPr>
        <p:spPr>
          <a:xfrm>
            <a:off x="5967121" y="3075806"/>
            <a:ext cx="2376264" cy="1458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285750" algn="ctr" fontAlgn="base">
              <a:lnSpc>
                <a:spcPct val="115000"/>
              </a:lnSpc>
              <a:spcBef>
                <a:spcPts val="600"/>
              </a:spcBef>
              <a:buClr>
                <a:srgbClr val="CCCCCC"/>
              </a:buClr>
              <a:buSzPts val="900"/>
              <a:buFont typeface="Nunito Sans"/>
              <a:buChar char="▪"/>
            </a:pPr>
            <a:r>
              <a:rPr lang="el-GR" sz="1300" dirty="0">
                <a:solidFill>
                  <a:srgbClr val="666666"/>
                </a:solidFill>
                <a:latin typeface="Amasis MT Pro Light" panose="020B0604020202020204" pitchFamily="18" charset="0"/>
                <a:sym typeface="Nunito Sans"/>
              </a:rPr>
              <a:t>Επιπλέον η Μέση Δαπάνη / Καταναλωτή σε Ηλεκτρονικές Αγορές τα τελευταία χρόνια είναι:</a:t>
            </a:r>
          </a:p>
          <a:p>
            <a:endParaRPr lang="el-GR" dirty="0">
              <a:latin typeface="Amasis MT Pro Light" panose="020B0604020202020204" pitchFamily="18" charset="0"/>
            </a:endParaRPr>
          </a:p>
        </p:txBody>
      </p:sp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0B1E3C24-68C8-4127-823E-E03505568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302" y="195486"/>
            <a:ext cx="2255880" cy="12175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5631CB-AD5D-47B3-8807-E377EA7F6DE4}"/>
              </a:ext>
            </a:extLst>
          </p:cNvPr>
          <p:cNvSpPr txBox="1"/>
          <p:nvPr/>
        </p:nvSpPr>
        <p:spPr>
          <a:xfrm>
            <a:off x="6325116" y="4295880"/>
            <a:ext cx="2115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171450" fontAlgn="base">
              <a:lnSpc>
                <a:spcPct val="50000"/>
              </a:lnSpc>
              <a:spcBef>
                <a:spcPts val="600"/>
              </a:spcBef>
              <a:buClr>
                <a:srgbClr val="CCCCCC"/>
              </a:buClr>
              <a:buSzPts val="900"/>
              <a:buFont typeface="Wingdings" panose="05000000000000000000" pitchFamily="2" charset="2"/>
              <a:buChar char="Ø"/>
            </a:pPr>
            <a:r>
              <a:rPr lang="el-GR" sz="1250" dirty="0">
                <a:solidFill>
                  <a:schemeClr val="accent5">
                    <a:lumMod val="50000"/>
                  </a:schemeClr>
                </a:solidFill>
                <a:latin typeface="Amasis MT Pro Light" panose="020B0604020202020204" pitchFamily="18" charset="0"/>
                <a:sym typeface="Nunito Sans"/>
              </a:rPr>
              <a:t>2018: </a:t>
            </a:r>
            <a:r>
              <a:rPr lang="el-GR" sz="1250" dirty="0">
                <a:solidFill>
                  <a:srgbClr val="666666"/>
                </a:solidFill>
                <a:latin typeface="Amasis MT Pro Light" panose="020B0604020202020204" pitchFamily="18" charset="0"/>
                <a:sym typeface="Nunito Sans"/>
              </a:rPr>
              <a:t>1818,8€ (+3,4%)</a:t>
            </a:r>
          </a:p>
          <a:p>
            <a:pPr marL="342900" lvl="1" indent="-171450" fontAlgn="base">
              <a:lnSpc>
                <a:spcPct val="50000"/>
              </a:lnSpc>
              <a:spcBef>
                <a:spcPts val="600"/>
              </a:spcBef>
              <a:buClr>
                <a:srgbClr val="CCCCCC"/>
              </a:buClr>
              <a:buSzPts val="900"/>
              <a:buFont typeface="Wingdings" panose="05000000000000000000" pitchFamily="2" charset="2"/>
              <a:buChar char="Ø"/>
            </a:pPr>
            <a:r>
              <a:rPr lang="el-GR" sz="1250" dirty="0">
                <a:solidFill>
                  <a:schemeClr val="accent5">
                    <a:lumMod val="50000"/>
                  </a:schemeClr>
                </a:solidFill>
                <a:latin typeface="Amasis MT Pro Light" panose="020B0604020202020204" pitchFamily="18" charset="0"/>
                <a:sym typeface="Nunito Sans"/>
              </a:rPr>
              <a:t>2017: </a:t>
            </a:r>
            <a:r>
              <a:rPr lang="el-GR" sz="1250" dirty="0">
                <a:solidFill>
                  <a:srgbClr val="666666"/>
                </a:solidFill>
                <a:latin typeface="Amasis MT Pro Light" panose="020B0604020202020204" pitchFamily="18" charset="0"/>
                <a:sym typeface="Nunito Sans"/>
              </a:rPr>
              <a:t>1758,3€ (+4%)</a:t>
            </a:r>
          </a:p>
          <a:p>
            <a:pPr marL="342900" lvl="1" indent="-171450" fontAlgn="base">
              <a:lnSpc>
                <a:spcPct val="50000"/>
              </a:lnSpc>
              <a:spcBef>
                <a:spcPts val="600"/>
              </a:spcBef>
              <a:buClr>
                <a:srgbClr val="CCCCCC"/>
              </a:buClr>
              <a:buSzPts val="900"/>
              <a:buFont typeface="Wingdings" panose="05000000000000000000" pitchFamily="2" charset="2"/>
              <a:buChar char="Ø"/>
            </a:pPr>
            <a:r>
              <a:rPr lang="el-GR" sz="1250" dirty="0">
                <a:solidFill>
                  <a:schemeClr val="accent5">
                    <a:lumMod val="50000"/>
                  </a:schemeClr>
                </a:solidFill>
                <a:latin typeface="Amasis MT Pro Light" panose="020B0604020202020204" pitchFamily="18" charset="0"/>
                <a:sym typeface="Nunito Sans"/>
              </a:rPr>
              <a:t>2016: </a:t>
            </a:r>
            <a:r>
              <a:rPr lang="el-GR" sz="1250" dirty="0">
                <a:solidFill>
                  <a:srgbClr val="666666"/>
                </a:solidFill>
                <a:latin typeface="Amasis MT Pro Light" panose="020B0604020202020204" pitchFamily="18" charset="0"/>
                <a:sym typeface="Nunito Sans"/>
              </a:rPr>
              <a:t>1689,4€ (+8,5%)</a:t>
            </a:r>
          </a:p>
          <a:p>
            <a:pPr marL="342900" lvl="1" indent="-171450" fontAlgn="base">
              <a:lnSpc>
                <a:spcPct val="50000"/>
              </a:lnSpc>
              <a:spcBef>
                <a:spcPts val="600"/>
              </a:spcBef>
              <a:buClr>
                <a:srgbClr val="CCCCCC"/>
              </a:buClr>
              <a:buSzPts val="900"/>
              <a:buFont typeface="Wingdings" panose="05000000000000000000" pitchFamily="2" charset="2"/>
              <a:buChar char="Ø"/>
            </a:pPr>
            <a:r>
              <a:rPr lang="el-GR" sz="1250" dirty="0">
                <a:solidFill>
                  <a:schemeClr val="accent5">
                    <a:lumMod val="50000"/>
                  </a:schemeClr>
                </a:solidFill>
                <a:latin typeface="Amasis MT Pro Light" panose="020B0604020202020204" pitchFamily="18" charset="0"/>
                <a:sym typeface="Nunito Sans"/>
              </a:rPr>
              <a:t>2015: </a:t>
            </a:r>
            <a:r>
              <a:rPr lang="el-GR" sz="1250" dirty="0">
                <a:solidFill>
                  <a:srgbClr val="666666"/>
                </a:solidFill>
                <a:latin typeface="Amasis MT Pro Light" panose="020B0604020202020204" pitchFamily="18" charset="0"/>
                <a:sym typeface="Nunito Sans"/>
              </a:rPr>
              <a:t>1556,7€</a:t>
            </a:r>
          </a:p>
          <a:p>
            <a:endParaRPr lang="el-GR" dirty="0"/>
          </a:p>
        </p:txBody>
      </p:sp>
      <p:pic>
        <p:nvPicPr>
          <p:cNvPr id="12" name="Θέση εικόνας 17">
            <a:extLst>
              <a:ext uri="{FF2B5EF4-FFF2-40B4-BE49-F238E27FC236}">
                <a16:creationId xmlns:a16="http://schemas.microsoft.com/office/drawing/2014/main" id="{15FC28D6-918D-48D9-BDDE-013A2C5020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8" t="6168" r="37908"/>
          <a:stretch/>
        </p:blipFill>
        <p:spPr>
          <a:xfrm rot="5400000">
            <a:off x="801909" y="3353967"/>
            <a:ext cx="987574" cy="259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51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>
            <a:extLst>
              <a:ext uri="{FF2B5EF4-FFF2-40B4-BE49-F238E27FC236}">
                <a16:creationId xmlns:a16="http://schemas.microsoft.com/office/drawing/2014/main" id="{88065053-F438-4B43-8B2F-750383708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282" y="123478"/>
            <a:ext cx="1489694" cy="863840"/>
          </a:xfrm>
          <a:prstGeom prst="rect">
            <a:avLst/>
          </a:prstGeom>
        </p:spPr>
      </p:pic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-8501" y="0"/>
            <a:ext cx="2915816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Pristina" panose="03060402040406080204" pitchFamily="66" charset="0"/>
                <a:ea typeface="Microsoft YaHei Light" panose="020B0502040204020203" pitchFamily="34" charset="-122"/>
              </a:rPr>
              <a:t>P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andara Light" panose="020E0502030303020204" pitchFamily="34" charset="0"/>
              </a:rPr>
              <a:t>olitical</a:t>
            </a:r>
            <a:b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andara Light" panose="020E0502030303020204" pitchFamily="34" charset="0"/>
              </a:rPr>
            </a:b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Pristina" panose="03060402040406080204" pitchFamily="66" charset="0"/>
                <a:ea typeface="Microsoft YaHei Light" panose="020B0502040204020203" pitchFamily="34" charset="-122"/>
              </a:rPr>
              <a:t>E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andara Light" panose="020E0502030303020204" pitchFamily="34" charset="0"/>
              </a:rPr>
              <a:t>conomical</a:t>
            </a:r>
            <a:b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andara Light" panose="020E0502030303020204" pitchFamily="34" charset="0"/>
              </a:rPr>
            </a:b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Pristina" panose="03060402040406080204" pitchFamily="66" charset="0"/>
                <a:ea typeface="Microsoft YaHei Light" panose="020B0502040204020203" pitchFamily="34" charset="-122"/>
              </a:rPr>
              <a:t>S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andara Light" panose="020E0502030303020204" pitchFamily="34" charset="0"/>
              </a:rPr>
              <a:t>ocial</a:t>
            </a:r>
            <a:b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andara Light" panose="020E0502030303020204" pitchFamily="34" charset="0"/>
              </a:rPr>
            </a:b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Pristina" panose="03060402040406080204" pitchFamily="66" charset="0"/>
                <a:ea typeface="Microsoft YaHei Light" panose="020B0502040204020203" pitchFamily="34" charset="-122"/>
              </a:rPr>
              <a:t>T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andara Light" panose="020E0502030303020204" pitchFamily="34" charset="0"/>
              </a:rPr>
              <a:t>echnological</a:t>
            </a:r>
            <a:endParaRPr sz="3200" dirty="0"/>
          </a:p>
        </p:txBody>
      </p:sp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B26CFE-F637-42CB-AF53-66481423765D}"/>
              </a:ext>
            </a:extLst>
          </p:cNvPr>
          <p:cNvSpPr txBox="1"/>
          <p:nvPr/>
        </p:nvSpPr>
        <p:spPr>
          <a:xfrm>
            <a:off x="337187" y="2859782"/>
            <a:ext cx="2056833" cy="92333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Palace Script MT" panose="030303020206070C0B05" pitchFamily="66" charset="0"/>
              </a:rPr>
              <a:t>Analysis</a:t>
            </a:r>
            <a:endParaRPr lang="el-GR" sz="5400" dirty="0">
              <a:solidFill>
                <a:schemeClr val="bg1"/>
              </a:solidFill>
            </a:endParaRPr>
          </a:p>
        </p:txBody>
      </p:sp>
      <p:sp>
        <p:nvSpPr>
          <p:cNvPr id="9" name="Θέση κειμένου 2">
            <a:extLst>
              <a:ext uri="{FF2B5EF4-FFF2-40B4-BE49-F238E27FC236}">
                <a16:creationId xmlns:a16="http://schemas.microsoft.com/office/drawing/2014/main" id="{37B190E7-BC94-470B-A0A3-3442504C4B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12544" y="838590"/>
            <a:ext cx="2570128" cy="4312078"/>
          </a:xfrm>
        </p:spPr>
        <p:txBody>
          <a:bodyPr/>
          <a:lstStyle/>
          <a:p>
            <a:pPr marL="171450" indent="0">
              <a:buNone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ristina" panose="03060402040406080204" pitchFamily="66" charset="0"/>
                <a:ea typeface="Microsoft YaHei Light" panose="020B0502040204020203" pitchFamily="34" charset="-122"/>
              </a:rPr>
              <a:t>	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ristina" panose="03060402040406080204" pitchFamily="66" charset="0"/>
                <a:ea typeface="Microsoft YaHei Light" panose="020B0502040204020203" pitchFamily="34" charset="-122"/>
              </a:rPr>
              <a:t>S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  <a:latin typeface="Candara Light" panose="020E0502030303020204" pitchFamily="34" charset="0"/>
              </a:rPr>
              <a:t>ocial</a:t>
            </a:r>
            <a:endParaRPr lang="en-US" sz="1800" dirty="0">
              <a:solidFill>
                <a:schemeClr val="accent5">
                  <a:lumMod val="50000"/>
                </a:schemeClr>
              </a:solidFill>
              <a:latin typeface="Kunstler Script" panose="030304020206070D0D06" pitchFamily="66" charset="0"/>
            </a:endParaRPr>
          </a:p>
          <a:p>
            <a:pPr algn="ctr">
              <a:buClr>
                <a:schemeClr val="accent6"/>
              </a:buClr>
              <a:buFont typeface="Georgia" panose="02040502050405020303" pitchFamily="18" charset="0"/>
              <a:buChar char="▪"/>
            </a:pPr>
            <a:r>
              <a:rPr lang="el-GR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Ο </a:t>
            </a:r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covid-19</a:t>
            </a:r>
            <a:r>
              <a:rPr lang="el-GR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άλλαξε τις καταναλωτικές συνήθειες και επιτάχυνε τη διείσδυση του ηλεκτρονικού εμπορίου.</a:t>
            </a:r>
          </a:p>
          <a:p>
            <a:pPr algn="ctr">
              <a:buClr>
                <a:schemeClr val="accent6"/>
              </a:buClr>
            </a:pPr>
            <a:r>
              <a:rPr lang="el-GR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Η ευελιξία, η</a:t>
            </a:r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l-GR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άνεση, η ποικιλία και η ευκολία στη πρόσβαση των ηλεκτρονικών αγορών.</a:t>
            </a:r>
          </a:p>
          <a:p>
            <a:pPr algn="ctr">
              <a:buClr>
                <a:schemeClr val="accent6"/>
              </a:buClr>
            </a:pPr>
            <a:r>
              <a:rPr lang="el-GR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Έλλειψη δυνατότητας αγορών σε φυσικά καταστήματα (λόγω </a:t>
            </a:r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lockdown)</a:t>
            </a:r>
            <a:r>
              <a:rPr lang="el-GR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en-US" sz="1200" i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>
              <a:buClr>
                <a:schemeClr val="accent6"/>
              </a:buClr>
            </a:pPr>
            <a:r>
              <a:rPr lang="el-GR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Ανάπτυξη των </a:t>
            </a:r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social media </a:t>
            </a:r>
            <a:r>
              <a:rPr lang="el-GR" sz="1200" i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και συνεχείς διαφημίσεις προϊόντων σε ηλ. πλατφόρμες.</a:t>
            </a:r>
          </a:p>
        </p:txBody>
      </p:sp>
      <p:sp>
        <p:nvSpPr>
          <p:cNvPr id="10" name="Θέση κειμένου 3">
            <a:extLst>
              <a:ext uri="{FF2B5EF4-FFF2-40B4-BE49-F238E27FC236}">
                <a16:creationId xmlns:a16="http://schemas.microsoft.com/office/drawing/2014/main" id="{721D7FBB-B1F6-41F5-A6AB-D4E370709F0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660238" y="-45032"/>
            <a:ext cx="4513878" cy="3533104"/>
          </a:xfrm>
        </p:spPr>
        <p:txBody>
          <a:bodyPr/>
          <a:lstStyle/>
          <a:p>
            <a:pPr marL="171450" indent="0" algn="ctr">
              <a:buNone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Pristina" panose="03060402040406080204" pitchFamily="66" charset="0"/>
                <a:ea typeface="Microsoft YaHei Light" panose="020B0502040204020203" pitchFamily="34" charset="-122"/>
              </a:rPr>
              <a:t>          </a:t>
            </a:r>
            <a:r>
              <a:rPr lang="en-US" sz="2400" dirty="0">
                <a:solidFill>
                  <a:srgbClr val="0070C0"/>
                </a:solidFill>
                <a:latin typeface="Pristina" panose="03060402040406080204" pitchFamily="66" charset="0"/>
                <a:ea typeface="Microsoft YaHei Light" panose="020B0502040204020203" pitchFamily="34" charset="-122"/>
              </a:rPr>
              <a:t>T</a:t>
            </a:r>
            <a:r>
              <a:rPr lang="en-US" sz="1800" dirty="0">
                <a:solidFill>
                  <a:srgbClr val="0070C0"/>
                </a:solidFill>
                <a:latin typeface="Candara Light" panose="020E0502030303020204" pitchFamily="34" charset="0"/>
                <a:ea typeface="Microsoft YaHei Light" panose="020B0502040204020203" pitchFamily="34" charset="-122"/>
              </a:rPr>
              <a:t>echnological</a:t>
            </a:r>
            <a:endParaRPr lang="en-US" sz="1800" dirty="0">
              <a:solidFill>
                <a:srgbClr val="0070C0"/>
              </a:solidFill>
              <a:latin typeface="Candara Light" panose="020E0502030303020204" pitchFamily="34" charset="0"/>
            </a:endParaRPr>
          </a:p>
          <a:p>
            <a:pPr indent="-330200" algn="ctr">
              <a:buClr>
                <a:srgbClr val="0070C0"/>
              </a:buClr>
              <a:buSzPts val="1600"/>
              <a:buFont typeface="Georgia"/>
              <a:buChar char="▪"/>
            </a:pPr>
            <a:r>
              <a:rPr lang="el-G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/>
                <a:sym typeface="Georgia"/>
              </a:rPr>
              <a:t> Ταχύτατες τεχνολογικές εξελίξεις ευνοούν πολύ το διαδικτυακό εμπόριο και το καθιστούν ασφαλέστερο.</a:t>
            </a:r>
          </a:p>
          <a:p>
            <a:pPr indent="-330200" algn="ctr">
              <a:buClr>
                <a:srgbClr val="0070C0"/>
              </a:buClr>
              <a:buSzPts val="1600"/>
              <a:buFont typeface="Georgia" panose="02040502050405020303" pitchFamily="18" charset="0"/>
              <a:buChar char="▪"/>
            </a:pPr>
            <a:r>
              <a:rPr lang="el-G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/>
                <a:sym typeface="Georgia"/>
              </a:rPr>
              <a:t>Οι προσπάθειες της κυβέρνησης για ψηφιοποίηση εξοικειώνουν τους πολίτες με το Διαδίκτυο. </a:t>
            </a:r>
          </a:p>
          <a:p>
            <a:pPr indent="-330200" algn="ctr">
              <a:buClr>
                <a:srgbClr val="0070C0"/>
              </a:buClr>
              <a:buSzPts val="1600"/>
              <a:buFont typeface="Georgia" panose="02040502050405020303" pitchFamily="18" charset="0"/>
              <a:buChar char="▪"/>
            </a:pPr>
            <a:r>
              <a:rPr lang="el-G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/>
              </a:rPr>
              <a:t>Δυνατότητα επικοινωνίας μέσω email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/>
              </a:rPr>
              <a:t> </a:t>
            </a:r>
            <a:r>
              <a:rPr lang="el-G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/>
              </a:rPr>
              <a:t>ή τηλεφωνικώς, για την γρήγορη και εύκολη αντιμετώπιση τυχόν προβλημάτων/αποριών, καθώς και δυνατότητα αξιολόγησης προϊόντων.</a:t>
            </a:r>
          </a:p>
        </p:txBody>
      </p:sp>
      <p:pic>
        <p:nvPicPr>
          <p:cNvPr id="11" name="Θέση εικόνας 17">
            <a:extLst>
              <a:ext uri="{FF2B5EF4-FFF2-40B4-BE49-F238E27FC236}">
                <a16:creationId xmlns:a16="http://schemas.microsoft.com/office/drawing/2014/main" id="{D9F05762-6E55-42CB-9AFD-87F3375B59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8" t="6168" r="37908"/>
          <a:stretch/>
        </p:blipFill>
        <p:spPr>
          <a:xfrm rot="5400000">
            <a:off x="799125" y="3358406"/>
            <a:ext cx="987574" cy="2591393"/>
          </a:xfrm>
          <a:prstGeom prst="rect">
            <a:avLst/>
          </a:prstGeom>
        </p:spPr>
      </p:pic>
      <p:pic>
        <p:nvPicPr>
          <p:cNvPr id="4" name="Εικόνα 3">
            <a:extLst>
              <a:ext uri="{FF2B5EF4-FFF2-40B4-BE49-F238E27FC236}">
                <a16:creationId xmlns:a16="http://schemas.microsoft.com/office/drawing/2014/main" id="{FABF7B00-D284-46EA-BC5C-9D51A37C1C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2485" y="2680093"/>
            <a:ext cx="3312368" cy="2206037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Γραφικό 11" descr="Καρφίτσωμα">
            <a:extLst>
              <a:ext uri="{FF2B5EF4-FFF2-40B4-BE49-F238E27FC236}">
                <a16:creationId xmlns:a16="http://schemas.microsoft.com/office/drawing/2014/main" id="{5A282D61-2920-41F3-ADFB-DE9A1BF200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1196" y="2422772"/>
            <a:ext cx="382471" cy="38247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Θέση εικόνας 17">
            <a:extLst>
              <a:ext uri="{FF2B5EF4-FFF2-40B4-BE49-F238E27FC236}">
                <a16:creationId xmlns:a16="http://schemas.microsoft.com/office/drawing/2014/main" id="{28D05F20-BEDC-4567-9470-42AC150AE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>
          <a:xfrm>
            <a:off x="0" y="0"/>
            <a:ext cx="1063062" cy="5143500"/>
          </a:xfrm>
          <a:prstGeom prst="rect">
            <a:avLst/>
          </a:prstGeom>
        </p:spPr>
      </p:pic>
      <p:sp>
        <p:nvSpPr>
          <p:cNvPr id="27" name="Ορθογώνιο 26">
            <a:extLst>
              <a:ext uri="{FF2B5EF4-FFF2-40B4-BE49-F238E27FC236}">
                <a16:creationId xmlns:a16="http://schemas.microsoft.com/office/drawing/2014/main" id="{C86696FB-6B8F-4A7D-8AAB-98C53B98C8EB}"/>
              </a:ext>
            </a:extLst>
          </p:cNvPr>
          <p:cNvSpPr/>
          <p:nvPr/>
        </p:nvSpPr>
        <p:spPr>
          <a:xfrm>
            <a:off x="1053319" y="0"/>
            <a:ext cx="2234908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l-GR" sz="1000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ADA89B7D-BDA5-4405-B693-A6B6E6FAC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643" y="1021998"/>
            <a:ext cx="2088232" cy="864096"/>
          </a:xfrm>
        </p:spPr>
        <p:txBody>
          <a:bodyPr/>
          <a:lstStyle/>
          <a:p>
            <a:r>
              <a:rPr lang="en-US" sz="7200" dirty="0">
                <a:solidFill>
                  <a:schemeClr val="accent3">
                    <a:lumMod val="50000"/>
                  </a:schemeClr>
                </a:solidFill>
                <a:latin typeface="Palace Script MT" panose="030303020206070C0B05" pitchFamily="66" charset="0"/>
              </a:rPr>
              <a:t>Specific </a:t>
            </a:r>
            <a:endParaRPr lang="el-GR" sz="72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1EEAAF80-47A2-4370-BA83-ED2C6F1546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4D0606-19EF-4634-8902-6CB4B1F51D96}"/>
              </a:ext>
            </a:extLst>
          </p:cNvPr>
          <p:cNvSpPr txBox="1"/>
          <p:nvPr/>
        </p:nvSpPr>
        <p:spPr>
          <a:xfrm>
            <a:off x="990398" y="2198865"/>
            <a:ext cx="1872208" cy="461665"/>
          </a:xfrm>
          <a:prstGeom prst="rect">
            <a:avLst/>
          </a:prstGeom>
          <a:solidFill>
            <a:srgbClr val="C2471C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ContrastingRightFacing"/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nk Free" panose="03080402000500000000" pitchFamily="66" charset="0"/>
              </a:rPr>
              <a:t>Environment</a:t>
            </a:r>
          </a:p>
        </p:txBody>
      </p:sp>
      <p:pic>
        <p:nvPicPr>
          <p:cNvPr id="13" name="Θέση εικόνας 18">
            <a:extLst>
              <a:ext uri="{FF2B5EF4-FFF2-40B4-BE49-F238E27FC236}">
                <a16:creationId xmlns:a16="http://schemas.microsoft.com/office/drawing/2014/main" id="{EC3B8255-87DD-49A6-975A-33BE3165423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61" r="14361"/>
          <a:stretch>
            <a:fillRect/>
          </a:stretch>
        </p:blipFill>
        <p:spPr>
          <a:xfrm>
            <a:off x="2837818" y="959141"/>
            <a:ext cx="3830618" cy="3777424"/>
          </a:xfrm>
          <a:prstGeom prst="ellipse">
            <a:avLst/>
          </a:prstGeom>
          <a:ln>
            <a:noFill/>
          </a:ln>
          <a:effectLst>
            <a:glow rad="1905000">
              <a:schemeClr val="accent6">
                <a:lumMod val="20000"/>
                <a:lumOff val="80000"/>
                <a:alpha val="40000"/>
              </a:schemeClr>
            </a:glow>
            <a:softEdge rad="112500"/>
          </a:effectLst>
        </p:spPr>
      </p:pic>
      <p:graphicFrame>
        <p:nvGraphicFramePr>
          <p:cNvPr id="14" name="Διάγραμμα 13">
            <a:extLst>
              <a:ext uri="{FF2B5EF4-FFF2-40B4-BE49-F238E27FC236}">
                <a16:creationId xmlns:a16="http://schemas.microsoft.com/office/drawing/2014/main" id="{5C554D6C-5002-469C-82CE-67AA1FE8CB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9418872"/>
              </p:ext>
            </p:extLst>
          </p:nvPr>
        </p:nvGraphicFramePr>
        <p:xfrm>
          <a:off x="1673681" y="843795"/>
          <a:ext cx="6051737" cy="4053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9" name="Θέση κειμένου 3">
            <a:extLst>
              <a:ext uri="{FF2B5EF4-FFF2-40B4-BE49-F238E27FC236}">
                <a16:creationId xmlns:a16="http://schemas.microsoft.com/office/drawing/2014/main" id="{7D4FFA34-0F2B-44A7-AC17-D3F37814D09A}"/>
              </a:ext>
            </a:extLst>
          </p:cNvPr>
          <p:cNvSpPr txBox="1">
            <a:spLocks/>
          </p:cNvSpPr>
          <p:nvPr/>
        </p:nvSpPr>
        <p:spPr>
          <a:xfrm>
            <a:off x="816440" y="-118044"/>
            <a:ext cx="3693542" cy="1923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Char char="▪"/>
              <a:defRPr sz="12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Char char="-"/>
              <a:defRPr sz="12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Char char="-"/>
              <a:defRPr sz="12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Char char="-"/>
              <a:defRPr sz="12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Char char="-"/>
              <a:defRPr sz="12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Char char="-"/>
              <a:defRPr sz="12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Char char="-"/>
              <a:defRPr sz="12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Char char="-"/>
              <a:defRPr sz="12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Char char="-"/>
              <a:defRPr sz="12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152400" indent="0" algn="ctr">
              <a:buNone/>
              <a:defRPr/>
            </a:pPr>
            <a:r>
              <a:rPr lang="el-GR" dirty="0">
                <a:solidFill>
                  <a:srgbClr val="000000"/>
                </a:solidFill>
              </a:rPr>
              <a:t>Η έννοια του </a:t>
            </a:r>
            <a:r>
              <a:rPr lang="el-GR" dirty="0">
                <a:solidFill>
                  <a:schemeClr val="accent6">
                    <a:lumMod val="75000"/>
                  </a:schemeClr>
                </a:solidFill>
              </a:rPr>
              <a:t>πελάτη</a:t>
            </a:r>
            <a:r>
              <a:rPr lang="el-GR" dirty="0">
                <a:solidFill>
                  <a:srgbClr val="000000"/>
                </a:solidFill>
              </a:rPr>
              <a:t> σε αυτή τη περίπτωση αφορά επιχειρήσεις που τροφοδοτούν το </a:t>
            </a:r>
            <a:r>
              <a:rPr lang="el-GR" dirty="0">
                <a:solidFill>
                  <a:srgbClr val="F67031"/>
                </a:solidFill>
              </a:rPr>
              <a:t>Skroutz </a:t>
            </a:r>
            <a:r>
              <a:rPr lang="el-GR" dirty="0">
                <a:solidFill>
                  <a:srgbClr val="000000"/>
                </a:solidFill>
              </a:rPr>
              <a:t>με προϊόντα. Η διαπραγματευτική δύναμη των πελατών είναι αδύναμη, καθώς υπάρχουν ελάχιστες  επιχειρήσεις που προσφέρουν παρόμοιες υπηρεσίες.</a:t>
            </a:r>
          </a:p>
          <a:p>
            <a:pPr marL="152400" marR="0" lvl="0" indent="0" algn="ctr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None/>
              <a:tabLst/>
              <a:defRPr/>
            </a:pPr>
            <a:r>
              <a:rPr lang="el-GR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0" name="Ελεύθερη σχεδίαση: Σχήμα 19">
            <a:extLst>
              <a:ext uri="{FF2B5EF4-FFF2-40B4-BE49-F238E27FC236}">
                <a16:creationId xmlns:a16="http://schemas.microsoft.com/office/drawing/2014/main" id="{F37196FE-92F4-439A-B899-C641FBF894E2}"/>
              </a:ext>
            </a:extLst>
          </p:cNvPr>
          <p:cNvSpPr/>
          <p:nvPr/>
        </p:nvSpPr>
        <p:spPr>
          <a:xfrm>
            <a:off x="4211357" y="152677"/>
            <a:ext cx="720684" cy="708998"/>
          </a:xfrm>
          <a:custGeom>
            <a:avLst/>
            <a:gdLst>
              <a:gd name="connsiteX0" fmla="*/ 797441 w 797441"/>
              <a:gd name="connsiteY0" fmla="*/ 545370 h 545370"/>
              <a:gd name="connsiteX1" fmla="*/ 669851 w 797441"/>
              <a:gd name="connsiteY1" fmla="*/ 3110 h 545370"/>
              <a:gd name="connsiteX2" fmla="*/ 297711 w 797441"/>
              <a:gd name="connsiteY2" fmla="*/ 311454 h 545370"/>
              <a:gd name="connsiteX3" fmla="*/ 0 w 797441"/>
              <a:gd name="connsiteY3" fmla="*/ 45640 h 545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7441" h="545370">
                <a:moveTo>
                  <a:pt x="797441" y="545370"/>
                </a:moveTo>
                <a:cubicBezTo>
                  <a:pt x="775290" y="293733"/>
                  <a:pt x="753139" y="42096"/>
                  <a:pt x="669851" y="3110"/>
                </a:cubicBezTo>
                <a:cubicBezTo>
                  <a:pt x="586563" y="-35876"/>
                  <a:pt x="409353" y="304366"/>
                  <a:pt x="297711" y="311454"/>
                </a:cubicBezTo>
                <a:cubicBezTo>
                  <a:pt x="186069" y="318542"/>
                  <a:pt x="264042" y="19059"/>
                  <a:pt x="0" y="45640"/>
                </a:cubicBezTo>
              </a:path>
            </a:pathLst>
          </a:cu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23" name="Θέση κειμένου 3">
            <a:extLst>
              <a:ext uri="{FF2B5EF4-FFF2-40B4-BE49-F238E27FC236}">
                <a16:creationId xmlns:a16="http://schemas.microsoft.com/office/drawing/2014/main" id="{2410D0A0-02A4-4AB9-9561-89CCD8B9A8A5}"/>
              </a:ext>
            </a:extLst>
          </p:cNvPr>
          <p:cNvSpPr txBox="1">
            <a:spLocks/>
          </p:cNvSpPr>
          <p:nvPr/>
        </p:nvSpPr>
        <p:spPr>
          <a:xfrm>
            <a:off x="6507795" y="48237"/>
            <a:ext cx="2708007" cy="238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Char char="▪"/>
              <a:defRPr sz="12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Char char="-"/>
              <a:defRPr sz="12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Char char="-"/>
              <a:defRPr sz="12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Char char="-"/>
              <a:defRPr sz="12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Char char="-"/>
              <a:defRPr sz="12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Char char="-"/>
              <a:defRPr sz="12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Char char="-"/>
              <a:defRPr sz="12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Char char="-"/>
              <a:defRPr sz="12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Char char="-"/>
              <a:defRPr sz="12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152400" indent="0" algn="ctr">
              <a:buNone/>
              <a:defRPr/>
            </a:pPr>
            <a:r>
              <a:rPr lang="el-GR" dirty="0">
                <a:solidFill>
                  <a:srgbClr val="000000"/>
                </a:solidFill>
              </a:rPr>
              <a:t>Τα εμπόδια εισόδου είναι χαμηλά. Επίσης φαίνεται πως για το </a:t>
            </a:r>
            <a:r>
              <a:rPr lang="el-GR" dirty="0">
                <a:solidFill>
                  <a:srgbClr val="F67031"/>
                </a:solidFill>
              </a:rPr>
              <a:t>Skroutz</a:t>
            </a:r>
            <a:r>
              <a:rPr lang="el-GR" dirty="0">
                <a:solidFill>
                  <a:srgbClr val="000000"/>
                </a:solidFill>
              </a:rPr>
              <a:t> υπερτερούν παράγοντες που οδηγούν σε έντονη διαπραγματευτική δύναμη των νεοεισερχόμενων επιχειρήσεων. Υπάρχει σημαντική πίστη πελατών στους υφιστάμενους παίκτες, ενώ η δυνατότητα διαφοροποίησης του προϊόντος είναι μικρή. </a:t>
            </a:r>
          </a:p>
          <a:p>
            <a:pPr marL="152400" indent="0" algn="ctr">
              <a:buNone/>
              <a:defRPr/>
            </a:pPr>
            <a:endParaRPr lang="el-GR" dirty="0">
              <a:solidFill>
                <a:srgbClr val="000000"/>
              </a:solidFill>
            </a:endParaRPr>
          </a:p>
          <a:p>
            <a:pPr marL="152400" marR="0" lvl="0" indent="0" algn="ctr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None/>
              <a:tabLst/>
              <a:defRPr/>
            </a:pPr>
            <a:r>
              <a:rPr lang="el-GR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5" name="Ελεύθερη σχεδίαση: Σχήμα 24">
            <a:extLst>
              <a:ext uri="{FF2B5EF4-FFF2-40B4-BE49-F238E27FC236}">
                <a16:creationId xmlns:a16="http://schemas.microsoft.com/office/drawing/2014/main" id="{D7ACB59C-E8A6-4657-A9BB-A70DBA147A66}"/>
              </a:ext>
            </a:extLst>
          </p:cNvPr>
          <p:cNvSpPr/>
          <p:nvPr/>
        </p:nvSpPr>
        <p:spPr>
          <a:xfrm>
            <a:off x="6632116" y="2089408"/>
            <a:ext cx="737327" cy="437036"/>
          </a:xfrm>
          <a:custGeom>
            <a:avLst/>
            <a:gdLst>
              <a:gd name="connsiteX0" fmla="*/ 33923 w 778202"/>
              <a:gd name="connsiteY0" fmla="*/ 478465 h 478465"/>
              <a:gd name="connsiteX1" fmla="*/ 44556 w 778202"/>
              <a:gd name="connsiteY1" fmla="*/ 31898 h 478465"/>
              <a:gd name="connsiteX2" fmla="*/ 469858 w 778202"/>
              <a:gd name="connsiteY2" fmla="*/ 180754 h 478465"/>
              <a:gd name="connsiteX3" fmla="*/ 778202 w 778202"/>
              <a:gd name="connsiteY3" fmla="*/ 0 h 478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8202" h="478465">
                <a:moveTo>
                  <a:pt x="33923" y="478465"/>
                </a:moveTo>
                <a:cubicBezTo>
                  <a:pt x="2911" y="279990"/>
                  <a:pt x="-28100" y="81516"/>
                  <a:pt x="44556" y="31898"/>
                </a:cubicBezTo>
                <a:cubicBezTo>
                  <a:pt x="117212" y="-17720"/>
                  <a:pt x="347584" y="186070"/>
                  <a:pt x="469858" y="180754"/>
                </a:cubicBezTo>
                <a:cubicBezTo>
                  <a:pt x="592132" y="175438"/>
                  <a:pt x="668332" y="1772"/>
                  <a:pt x="778202" y="0"/>
                </a:cubicBezTo>
              </a:path>
            </a:pathLst>
          </a:cu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26" name="Θέση κειμένου 3">
            <a:extLst>
              <a:ext uri="{FF2B5EF4-FFF2-40B4-BE49-F238E27FC236}">
                <a16:creationId xmlns:a16="http://schemas.microsoft.com/office/drawing/2014/main" id="{FB973387-6E56-46D3-85C4-90DF38A993C9}"/>
              </a:ext>
            </a:extLst>
          </p:cNvPr>
          <p:cNvSpPr txBox="1">
            <a:spLocks/>
          </p:cNvSpPr>
          <p:nvPr/>
        </p:nvSpPr>
        <p:spPr>
          <a:xfrm>
            <a:off x="842315" y="3270474"/>
            <a:ext cx="2538082" cy="202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Char char="▪"/>
              <a:defRPr sz="12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Char char="-"/>
              <a:defRPr sz="12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Char char="-"/>
              <a:defRPr sz="12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Char char="-"/>
              <a:defRPr sz="12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Char char="-"/>
              <a:defRPr sz="12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Char char="-"/>
              <a:defRPr sz="12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Char char="-"/>
              <a:defRPr sz="12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Char char="-"/>
              <a:defRPr sz="12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Char char="-"/>
              <a:defRPr sz="12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152400" indent="0" algn="ctr">
              <a:buNone/>
              <a:defRPr/>
            </a:pPr>
            <a:r>
              <a:rPr lang="el-GR" sz="1150" dirty="0">
                <a:solidFill>
                  <a:srgbClr val="000000"/>
                </a:solidFill>
              </a:rPr>
              <a:t>Ως υποκατάστατα μπορούν να θεωρηθούν η προσφορά των προϊόντων μέσω διαφημίσεων στο ραδιόφωνο και την τηλεόραση </a:t>
            </a:r>
            <a:r>
              <a:rPr lang="el-GR" sz="1150" dirty="0">
                <a:solidFill>
                  <a:srgbClr val="F78550"/>
                </a:solidFill>
              </a:rPr>
              <a:t>(Telemarketing) </a:t>
            </a:r>
            <a:r>
              <a:rPr lang="el-GR" sz="1150" dirty="0">
                <a:solidFill>
                  <a:srgbClr val="000000"/>
                </a:solidFill>
              </a:rPr>
              <a:t>που έχουν όμως υψηλό κόστος για τον πελάτη με αποτέλεσμα η αγοραστική τους δύναμη να θεωρείται χαμηλή.</a:t>
            </a:r>
          </a:p>
          <a:p>
            <a:pPr marL="152400" indent="0" algn="ctr">
              <a:buNone/>
              <a:defRPr/>
            </a:pPr>
            <a:endParaRPr lang="el-GR" dirty="0">
              <a:solidFill>
                <a:srgbClr val="000000"/>
              </a:solidFill>
            </a:endParaRPr>
          </a:p>
          <a:p>
            <a:pPr marL="152400" marR="0" lvl="0" indent="0" algn="ctr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None/>
              <a:tabLst/>
              <a:defRPr/>
            </a:pPr>
            <a:r>
              <a:rPr lang="el-GR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8" name="Θέση κειμένου 3">
            <a:extLst>
              <a:ext uri="{FF2B5EF4-FFF2-40B4-BE49-F238E27FC236}">
                <a16:creationId xmlns:a16="http://schemas.microsoft.com/office/drawing/2014/main" id="{83CFAC89-5024-4BA8-83DE-6E68ABC3ACAD}"/>
              </a:ext>
            </a:extLst>
          </p:cNvPr>
          <p:cNvSpPr txBox="1">
            <a:spLocks/>
          </p:cNvSpPr>
          <p:nvPr/>
        </p:nvSpPr>
        <p:spPr>
          <a:xfrm>
            <a:off x="6775411" y="2507632"/>
            <a:ext cx="2433331" cy="2361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Char char="▪"/>
              <a:defRPr sz="12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Char char="-"/>
              <a:defRPr sz="12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Char char="-"/>
              <a:defRPr sz="12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Char char="-"/>
              <a:defRPr sz="12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Char char="-"/>
              <a:defRPr sz="12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Char char="-"/>
              <a:defRPr sz="12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Char char="-"/>
              <a:defRPr sz="12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Char char="-"/>
              <a:defRPr sz="12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Char char="-"/>
              <a:defRPr sz="12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15240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l-GR" sz="1150" dirty="0">
                <a:solidFill>
                  <a:srgbClr val="000000"/>
                </a:solidFill>
              </a:rPr>
              <a:t>Η έννοια του προμηθευτή σε αυτή τη περίπτωση διαφέρει απ’ τον συνηθισμένο όρο, διότι προμηθευτές μπορούν να θεωρηθούν όσοι προσφέρουν χώρο στο διαδίκτυο για το </a:t>
            </a:r>
            <a:r>
              <a:rPr lang="en-US" sz="1150" dirty="0">
                <a:solidFill>
                  <a:srgbClr val="000000"/>
                </a:solidFill>
              </a:rPr>
              <a:t>site</a:t>
            </a:r>
            <a:r>
              <a:rPr lang="el-GR" sz="1150" dirty="0">
                <a:solidFill>
                  <a:srgbClr val="000000"/>
                </a:solidFill>
              </a:rPr>
              <a:t> </a:t>
            </a:r>
            <a:r>
              <a:rPr lang="el-GR" sz="1150" dirty="0">
                <a:solidFill>
                  <a:srgbClr val="F67031"/>
                </a:solidFill>
              </a:rPr>
              <a:t>(πχ </a:t>
            </a:r>
            <a:r>
              <a:rPr lang="en-US" sz="1150" dirty="0">
                <a:solidFill>
                  <a:srgbClr val="F67031"/>
                </a:solidFill>
              </a:rPr>
              <a:t>Google</a:t>
            </a:r>
            <a:r>
              <a:rPr lang="el-GR" sz="1150" dirty="0">
                <a:solidFill>
                  <a:srgbClr val="F67031"/>
                </a:solidFill>
              </a:rPr>
              <a:t>) </a:t>
            </a:r>
            <a:r>
              <a:rPr lang="el-GR" sz="1150" dirty="0">
                <a:solidFill>
                  <a:srgbClr val="000000"/>
                </a:solidFill>
              </a:rPr>
              <a:t>και όχι τα παρουσιαζόμενα καταστήματα. Η δύναμη τους, θεωρούμε ότι είναι μεγάλη, καθώς (πέρα από το </a:t>
            </a:r>
            <a:r>
              <a:rPr lang="en-US" sz="1150" dirty="0">
                <a:solidFill>
                  <a:srgbClr val="000000"/>
                </a:solidFill>
              </a:rPr>
              <a:t>MS Bing)</a:t>
            </a:r>
            <a:r>
              <a:rPr lang="el-GR" sz="1150" dirty="0">
                <a:solidFill>
                  <a:srgbClr val="000000"/>
                </a:solidFill>
              </a:rPr>
              <a:t> δεν υπάρχουν</a:t>
            </a:r>
            <a:r>
              <a:rPr lang="en-US" sz="1150" dirty="0">
                <a:solidFill>
                  <a:srgbClr val="000000"/>
                </a:solidFill>
              </a:rPr>
              <a:t> </a:t>
            </a:r>
            <a:r>
              <a:rPr lang="el-GR" sz="1150" dirty="0">
                <a:solidFill>
                  <a:srgbClr val="000000"/>
                </a:solidFill>
              </a:rPr>
              <a:t>παρόμοιες επιχειρήσεις με την </a:t>
            </a:r>
            <a:r>
              <a:rPr lang="en-US" sz="1150" dirty="0">
                <a:solidFill>
                  <a:srgbClr val="000000"/>
                </a:solidFill>
              </a:rPr>
              <a:t>Google.</a:t>
            </a:r>
            <a:r>
              <a:rPr lang="el-GR" sz="1150" dirty="0">
                <a:solidFill>
                  <a:srgbClr val="000000"/>
                </a:solidFill>
              </a:rPr>
              <a:t>  </a:t>
            </a:r>
          </a:p>
          <a:p>
            <a:pPr marL="152400" indent="0" algn="ctr">
              <a:buNone/>
              <a:defRPr/>
            </a:pPr>
            <a:endParaRPr lang="el-GR" dirty="0">
              <a:solidFill>
                <a:srgbClr val="000000"/>
              </a:solidFill>
            </a:endParaRPr>
          </a:p>
          <a:p>
            <a:pPr marL="152400" marR="0" lvl="0" indent="0" algn="ctr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None/>
              <a:tabLst/>
              <a:defRPr/>
            </a:pPr>
            <a:r>
              <a:rPr lang="el-GR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9" name="Ελεύθερη σχεδίαση: Σχήμα 28">
            <a:extLst>
              <a:ext uri="{FF2B5EF4-FFF2-40B4-BE49-F238E27FC236}">
                <a16:creationId xmlns:a16="http://schemas.microsoft.com/office/drawing/2014/main" id="{1C4B1D14-91AE-45C0-AB75-F80B15E2E944}"/>
              </a:ext>
            </a:extLst>
          </p:cNvPr>
          <p:cNvSpPr/>
          <p:nvPr/>
        </p:nvSpPr>
        <p:spPr>
          <a:xfrm>
            <a:off x="5220072" y="3866117"/>
            <a:ext cx="1842651" cy="967914"/>
          </a:xfrm>
          <a:custGeom>
            <a:avLst/>
            <a:gdLst>
              <a:gd name="connsiteX0" fmla="*/ 0 w 1212111"/>
              <a:gd name="connsiteY0" fmla="*/ 308344 h 734841"/>
              <a:gd name="connsiteX1" fmla="*/ 318976 w 1212111"/>
              <a:gd name="connsiteY1" fmla="*/ 733647 h 734841"/>
              <a:gd name="connsiteX2" fmla="*/ 393404 w 1212111"/>
              <a:gd name="connsiteY2" fmla="*/ 191386 h 734841"/>
              <a:gd name="connsiteX3" fmla="*/ 818707 w 1212111"/>
              <a:gd name="connsiteY3" fmla="*/ 350874 h 734841"/>
              <a:gd name="connsiteX4" fmla="*/ 1212111 w 1212111"/>
              <a:gd name="connsiteY4" fmla="*/ 0 h 734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2111" h="734841">
                <a:moveTo>
                  <a:pt x="0" y="308344"/>
                </a:moveTo>
                <a:cubicBezTo>
                  <a:pt x="126704" y="530742"/>
                  <a:pt x="253409" y="753140"/>
                  <a:pt x="318976" y="733647"/>
                </a:cubicBezTo>
                <a:cubicBezTo>
                  <a:pt x="384543" y="714154"/>
                  <a:pt x="310116" y="255181"/>
                  <a:pt x="393404" y="191386"/>
                </a:cubicBezTo>
                <a:cubicBezTo>
                  <a:pt x="476693" y="127590"/>
                  <a:pt x="682256" y="382772"/>
                  <a:pt x="818707" y="350874"/>
                </a:cubicBezTo>
                <a:cubicBezTo>
                  <a:pt x="955158" y="318976"/>
                  <a:pt x="1174897" y="70884"/>
                  <a:pt x="1212111" y="0"/>
                </a:cubicBezTo>
              </a:path>
            </a:pathLst>
          </a:cu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30" name="Ελεύθερη σχεδίαση: Σχήμα 29">
            <a:extLst>
              <a:ext uri="{FF2B5EF4-FFF2-40B4-BE49-F238E27FC236}">
                <a16:creationId xmlns:a16="http://schemas.microsoft.com/office/drawing/2014/main" id="{DA2872F3-1185-4063-9A6D-C2D7B72B87A1}"/>
              </a:ext>
            </a:extLst>
          </p:cNvPr>
          <p:cNvSpPr/>
          <p:nvPr/>
        </p:nvSpPr>
        <p:spPr>
          <a:xfrm rot="11619584">
            <a:off x="1782739" y="2827004"/>
            <a:ext cx="907220" cy="706654"/>
          </a:xfrm>
          <a:custGeom>
            <a:avLst/>
            <a:gdLst>
              <a:gd name="connsiteX0" fmla="*/ 776177 w 1024596"/>
              <a:gd name="connsiteY0" fmla="*/ 0 h 615620"/>
              <a:gd name="connsiteX1" fmla="*/ 1010093 w 1024596"/>
              <a:gd name="connsiteY1" fmla="*/ 233917 h 615620"/>
              <a:gd name="connsiteX2" fmla="*/ 404037 w 1024596"/>
              <a:gd name="connsiteY2" fmla="*/ 138224 h 615620"/>
              <a:gd name="connsiteX3" fmla="*/ 372140 w 1024596"/>
              <a:gd name="connsiteY3" fmla="*/ 510363 h 615620"/>
              <a:gd name="connsiteX4" fmla="*/ 0 w 1024596"/>
              <a:gd name="connsiteY4" fmla="*/ 584791 h 61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4596" h="615620">
                <a:moveTo>
                  <a:pt x="776177" y="0"/>
                </a:moveTo>
                <a:cubicBezTo>
                  <a:pt x="924146" y="105440"/>
                  <a:pt x="1072116" y="210880"/>
                  <a:pt x="1010093" y="233917"/>
                </a:cubicBezTo>
                <a:cubicBezTo>
                  <a:pt x="948070" y="256954"/>
                  <a:pt x="510363" y="92150"/>
                  <a:pt x="404037" y="138224"/>
                </a:cubicBezTo>
                <a:cubicBezTo>
                  <a:pt x="297711" y="184298"/>
                  <a:pt x="439479" y="435935"/>
                  <a:pt x="372140" y="510363"/>
                </a:cubicBezTo>
                <a:cubicBezTo>
                  <a:pt x="304801" y="584791"/>
                  <a:pt x="24809" y="659219"/>
                  <a:pt x="0" y="584791"/>
                </a:cubicBezTo>
              </a:path>
            </a:pathLst>
          </a:cu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98994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67031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Θέση εικόνας 17">
            <a:extLst>
              <a:ext uri="{FF2B5EF4-FFF2-40B4-BE49-F238E27FC236}">
                <a16:creationId xmlns:a16="http://schemas.microsoft.com/office/drawing/2014/main" id="{3DB430A1-B75B-45A3-AC6E-5412999CD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>
          <a:xfrm>
            <a:off x="8397416" y="-49"/>
            <a:ext cx="759459" cy="5143500"/>
          </a:xfrm>
          <a:prstGeom prst="rect">
            <a:avLst/>
          </a:prstGeom>
        </p:spPr>
      </p:pic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267FED05-E024-4E0D-B740-DFE7F6F746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 dirty="0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68A64BBF-5104-49A7-8150-AFA9C7A75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65859" y="2925266"/>
            <a:ext cx="2723054" cy="2374533"/>
          </a:xfrm>
        </p:spPr>
        <p:txBody>
          <a:bodyPr/>
          <a:lstStyle/>
          <a:p>
            <a:pPr marL="152400" indent="0" algn="ctr">
              <a:buNone/>
            </a:pPr>
            <a:r>
              <a:rPr lang="el-GR" dirty="0"/>
              <a:t>Συνεργαζόμενη επιχείρηση του Skroutz είναι η </a:t>
            </a:r>
            <a:r>
              <a:rPr lang="el-GR" dirty="0">
                <a:solidFill>
                  <a:schemeClr val="accent5">
                    <a:lumMod val="75000"/>
                  </a:schemeClr>
                </a:solidFill>
              </a:rPr>
              <a:t>EveryPay</a:t>
            </a:r>
            <a:r>
              <a:rPr lang="el-GR" dirty="0"/>
              <a:t> και η </a:t>
            </a:r>
            <a:r>
              <a:rPr lang="el-GR" dirty="0">
                <a:solidFill>
                  <a:schemeClr val="accent5">
                    <a:lumMod val="75000"/>
                  </a:schemeClr>
                </a:solidFill>
              </a:rPr>
              <a:t>ACS</a:t>
            </a:r>
            <a:r>
              <a:rPr lang="en-US" dirty="0"/>
              <a:t>. </a:t>
            </a:r>
            <a:r>
              <a:rPr lang="el-GR" dirty="0"/>
              <a:t>Skroutz </a:t>
            </a:r>
            <a:r>
              <a:rPr lang="el-GR" dirty="0">
                <a:solidFill>
                  <a:schemeClr val="accent5">
                    <a:lumMod val="75000"/>
                  </a:schemeClr>
                </a:solidFill>
              </a:rPr>
              <a:t>Partners</a:t>
            </a:r>
            <a:r>
              <a:rPr lang="el-GR" dirty="0"/>
              <a:t> και συγχρόνως πελάτες αποτελούν όλα τα ηλεκτρονικά καταστήματα που φέρουν ένα από το ειδικό σήμα: </a:t>
            </a:r>
          </a:p>
          <a:p>
            <a:pPr algn="ctr"/>
            <a:endParaRPr lang="el-GR" dirty="0"/>
          </a:p>
        </p:txBody>
      </p:sp>
      <p:cxnSp>
        <p:nvCxnSpPr>
          <p:cNvPr id="10" name="Ευθύγραμμο βέλος σύνδεσης 9">
            <a:extLst>
              <a:ext uri="{FF2B5EF4-FFF2-40B4-BE49-F238E27FC236}">
                <a16:creationId xmlns:a16="http://schemas.microsoft.com/office/drawing/2014/main" id="{4950B6CD-E64B-4ECB-95A8-1C5BBD75A883}"/>
              </a:ext>
            </a:extLst>
          </p:cNvPr>
          <p:cNvCxnSpPr>
            <a:cxnSpLocks/>
          </p:cNvCxnSpPr>
          <p:nvPr/>
        </p:nvCxnSpPr>
        <p:spPr>
          <a:xfrm flipV="1">
            <a:off x="3851920" y="267494"/>
            <a:ext cx="0" cy="30963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Ευθύγραμμο βέλος σύνδεσης 11">
            <a:extLst>
              <a:ext uri="{FF2B5EF4-FFF2-40B4-BE49-F238E27FC236}">
                <a16:creationId xmlns:a16="http://schemas.microsoft.com/office/drawing/2014/main" id="{6A6DAB89-33B8-41F2-91E1-99ABC69C6E82}"/>
              </a:ext>
            </a:extLst>
          </p:cNvPr>
          <p:cNvCxnSpPr>
            <a:cxnSpLocks/>
          </p:cNvCxnSpPr>
          <p:nvPr/>
        </p:nvCxnSpPr>
        <p:spPr>
          <a:xfrm>
            <a:off x="3275856" y="2933844"/>
            <a:ext cx="36724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Θέση κειμένου 3">
            <a:extLst>
              <a:ext uri="{FF2B5EF4-FFF2-40B4-BE49-F238E27FC236}">
                <a16:creationId xmlns:a16="http://schemas.microsoft.com/office/drawing/2014/main" id="{A6C349F3-DB5A-48E2-ACE0-834D4BD22292}"/>
              </a:ext>
            </a:extLst>
          </p:cNvPr>
          <p:cNvSpPr txBox="1">
            <a:spLocks/>
          </p:cNvSpPr>
          <p:nvPr/>
        </p:nvSpPr>
        <p:spPr>
          <a:xfrm>
            <a:off x="4371242" y="3317380"/>
            <a:ext cx="4032448" cy="1714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Char char="▪"/>
              <a:defRPr sz="12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Char char="-"/>
              <a:defRPr sz="12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Char char="-"/>
              <a:defRPr sz="12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Char char="-"/>
              <a:defRPr sz="12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Char char="-"/>
              <a:defRPr sz="12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Char char="-"/>
              <a:defRPr sz="12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Char char="-"/>
              <a:defRPr sz="12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Char char="-"/>
              <a:defRPr sz="12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Char char="-"/>
              <a:defRPr sz="12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152400" indent="0" algn="ctr">
              <a:buNone/>
              <a:defRPr/>
            </a:pPr>
            <a:r>
              <a:rPr lang="el-GR" sz="1400" dirty="0">
                <a:solidFill>
                  <a:srgbClr val="000000"/>
                </a:solidFill>
              </a:rPr>
              <a:t>Οι πιο γνωστοί ανταγωνιστές είναι: </a:t>
            </a:r>
            <a:r>
              <a:rPr lang="el-GR" sz="1400" dirty="0">
                <a:solidFill>
                  <a:schemeClr val="accent5">
                    <a:lumMod val="75000"/>
                  </a:schemeClr>
                </a:solidFill>
              </a:rPr>
              <a:t>Amazon, Public Marketplace, BestPrice, eBay</a:t>
            </a:r>
            <a:r>
              <a:rPr lang="el-GR" sz="1400" dirty="0">
                <a:solidFill>
                  <a:srgbClr val="000000"/>
                </a:solidFill>
              </a:rPr>
              <a:t>. Ο υφιστάμενος ανταγωνισμός χαρακτηρίζεται αδύναμος, γιατί οι πελάτες και οι καταναλωτές δεν τείνουν να αλλάξουν την προτίμηση του </a:t>
            </a:r>
            <a:r>
              <a:rPr lang="el-GR" sz="1400" dirty="0">
                <a:solidFill>
                  <a:schemeClr val="accent5">
                    <a:lumMod val="75000"/>
                  </a:schemeClr>
                </a:solidFill>
              </a:rPr>
              <a:t>Skroutz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.</a:t>
            </a:r>
            <a:endParaRPr lang="el-GR" sz="1400" dirty="0">
              <a:solidFill>
                <a:schemeClr val="accent5">
                  <a:lumMod val="75000"/>
                </a:schemeClr>
              </a:solidFill>
            </a:endParaRPr>
          </a:p>
          <a:p>
            <a:pPr marL="152400" indent="0" algn="ctr">
              <a:buNone/>
              <a:defRPr/>
            </a:pPr>
            <a:endParaRPr lang="el-GR" dirty="0">
              <a:solidFill>
                <a:srgbClr val="000000"/>
              </a:solidFill>
            </a:endParaRPr>
          </a:p>
          <a:p>
            <a:pPr marL="152400" marR="0" lvl="0" indent="0" algn="ctr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Nunito Sans"/>
              <a:buNone/>
              <a:tabLst/>
              <a:defRPr/>
            </a:pPr>
            <a:r>
              <a:rPr lang="el-GR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90F00F-B150-4AB5-8430-E753F42153B6}"/>
              </a:ext>
            </a:extLst>
          </p:cNvPr>
          <p:cNvSpPr txBox="1"/>
          <p:nvPr/>
        </p:nvSpPr>
        <p:spPr>
          <a:xfrm>
            <a:off x="5996229" y="2935157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chemeClr val="tx1"/>
                </a:solidFill>
              </a:rPr>
              <a:t>Γεωγραφική Κάλυψη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3174B2-408F-46B1-936F-2967BC30633C}"/>
              </a:ext>
            </a:extLst>
          </p:cNvPr>
          <p:cNvSpPr txBox="1"/>
          <p:nvPr/>
        </p:nvSpPr>
        <p:spPr>
          <a:xfrm rot="19525115">
            <a:off x="3109350" y="153692"/>
            <a:ext cx="1032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Marketing</a:t>
            </a:r>
            <a:endParaRPr lang="el-GR" dirty="0">
              <a:solidFill>
                <a:schemeClr val="tx1"/>
              </a:solidFill>
            </a:endParaRPr>
          </a:p>
        </p:txBody>
      </p:sp>
      <p:grpSp>
        <p:nvGrpSpPr>
          <p:cNvPr id="26" name="Google Shape;1304;p44">
            <a:extLst>
              <a:ext uri="{FF2B5EF4-FFF2-40B4-BE49-F238E27FC236}">
                <a16:creationId xmlns:a16="http://schemas.microsoft.com/office/drawing/2014/main" id="{DADB2BDA-D0E8-491B-AB65-B29DBF67EF1B}"/>
              </a:ext>
            </a:extLst>
          </p:cNvPr>
          <p:cNvGrpSpPr/>
          <p:nvPr/>
        </p:nvGrpSpPr>
        <p:grpSpPr>
          <a:xfrm>
            <a:off x="3927361" y="97841"/>
            <a:ext cx="3021031" cy="2868722"/>
            <a:chOff x="8246446" y="5357442"/>
            <a:chExt cx="833151" cy="835035"/>
          </a:xfrm>
        </p:grpSpPr>
        <p:sp>
          <p:nvSpPr>
            <p:cNvPr id="27" name="Google Shape;1305;p44">
              <a:extLst>
                <a:ext uri="{FF2B5EF4-FFF2-40B4-BE49-F238E27FC236}">
                  <a16:creationId xmlns:a16="http://schemas.microsoft.com/office/drawing/2014/main" id="{F9B29D34-91A5-4807-A203-3AA5DF70F627}"/>
                </a:ext>
              </a:extLst>
            </p:cNvPr>
            <p:cNvSpPr/>
            <p:nvPr/>
          </p:nvSpPr>
          <p:spPr>
            <a:xfrm>
              <a:off x="8848794" y="5357442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306;p44">
              <a:extLst>
                <a:ext uri="{FF2B5EF4-FFF2-40B4-BE49-F238E27FC236}">
                  <a16:creationId xmlns:a16="http://schemas.microsoft.com/office/drawing/2014/main" id="{69DD5443-D204-4E29-BB86-80F4BF1FEE2B}"/>
                </a:ext>
              </a:extLst>
            </p:cNvPr>
            <p:cNvSpPr/>
            <p:nvPr/>
          </p:nvSpPr>
          <p:spPr>
            <a:xfrm>
              <a:off x="8565232" y="5728470"/>
              <a:ext cx="197639" cy="214802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rgbClr val="F37032"/>
            </a:solidFill>
            <a:ln>
              <a:noFill/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309;p44">
              <a:extLst>
                <a:ext uri="{FF2B5EF4-FFF2-40B4-BE49-F238E27FC236}">
                  <a16:creationId xmlns:a16="http://schemas.microsoft.com/office/drawing/2014/main" id="{C99DA134-6D7A-4824-B078-773F71584BE3}"/>
                </a:ext>
              </a:extLst>
            </p:cNvPr>
            <p:cNvSpPr/>
            <p:nvPr/>
          </p:nvSpPr>
          <p:spPr>
            <a:xfrm>
              <a:off x="8858129" y="5652032"/>
              <a:ext cx="209446" cy="214802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310;p44">
              <a:extLst>
                <a:ext uri="{FF2B5EF4-FFF2-40B4-BE49-F238E27FC236}">
                  <a16:creationId xmlns:a16="http://schemas.microsoft.com/office/drawing/2014/main" id="{3621AC10-99BC-4E46-ACCD-F513CB8901C5}"/>
                </a:ext>
              </a:extLst>
            </p:cNvPr>
            <p:cNvSpPr/>
            <p:nvPr/>
          </p:nvSpPr>
          <p:spPr>
            <a:xfrm>
              <a:off x="8246446" y="6009940"/>
              <a:ext cx="197639" cy="182537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308;p44">
              <a:extLst>
                <a:ext uri="{FF2B5EF4-FFF2-40B4-BE49-F238E27FC236}">
                  <a16:creationId xmlns:a16="http://schemas.microsoft.com/office/drawing/2014/main" id="{198C91FB-7CC3-40E2-9431-6A6198EB817B}"/>
                </a:ext>
              </a:extLst>
            </p:cNvPr>
            <p:cNvSpPr/>
            <p:nvPr/>
          </p:nvSpPr>
          <p:spPr>
            <a:xfrm>
              <a:off x="8248967" y="5795155"/>
              <a:ext cx="197639" cy="189223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824E987-0453-41A3-A017-9061366FFC4B}"/>
              </a:ext>
            </a:extLst>
          </p:cNvPr>
          <p:cNvSpPr txBox="1"/>
          <p:nvPr/>
        </p:nvSpPr>
        <p:spPr>
          <a:xfrm>
            <a:off x="5058243" y="1521654"/>
            <a:ext cx="836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Skroutz</a:t>
            </a:r>
            <a:endParaRPr lang="el-G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FBA378-9201-4414-9752-CEA59D51514B}"/>
              </a:ext>
            </a:extLst>
          </p:cNvPr>
          <p:cNvSpPr txBox="1"/>
          <p:nvPr/>
        </p:nvSpPr>
        <p:spPr>
          <a:xfrm>
            <a:off x="3784173" y="1664201"/>
            <a:ext cx="1286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Nunito Sans" panose="020B0604020202020204" charset="0"/>
              </a:rPr>
              <a:t>Public</a:t>
            </a:r>
          </a:p>
          <a:p>
            <a:r>
              <a:rPr lang="en-US" dirty="0">
                <a:latin typeface="Nunito Sans" panose="020B0604020202020204" charset="0"/>
              </a:rPr>
              <a:t>Marketplace</a:t>
            </a:r>
            <a:endParaRPr lang="el-G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6670232-909A-48BB-93FE-F9707B8CA2E1}"/>
              </a:ext>
            </a:extLst>
          </p:cNvPr>
          <p:cNvSpPr txBox="1"/>
          <p:nvPr/>
        </p:nvSpPr>
        <p:spPr>
          <a:xfrm>
            <a:off x="3825499" y="2498418"/>
            <a:ext cx="1012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BestPrice</a:t>
            </a:r>
            <a:endParaRPr lang="el-GR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495106B-51E1-4D23-B728-5E05008ED875}"/>
              </a:ext>
            </a:extLst>
          </p:cNvPr>
          <p:cNvSpPr txBox="1"/>
          <p:nvPr/>
        </p:nvSpPr>
        <p:spPr>
          <a:xfrm>
            <a:off x="6128732" y="379728"/>
            <a:ext cx="938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</a:t>
            </a:r>
            <a:endParaRPr lang="el-GR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F98126-7120-4DBC-BE22-2FCBE205CFA4}"/>
              </a:ext>
            </a:extLst>
          </p:cNvPr>
          <p:cNvSpPr txBox="1"/>
          <p:nvPr/>
        </p:nvSpPr>
        <p:spPr>
          <a:xfrm>
            <a:off x="6224470" y="1339946"/>
            <a:ext cx="1286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eBay</a:t>
            </a:r>
            <a:endParaRPr lang="el-GR" dirty="0"/>
          </a:p>
        </p:txBody>
      </p:sp>
      <p:pic>
        <p:nvPicPr>
          <p:cNvPr id="43" name="Εικόνα 42">
            <a:extLst>
              <a:ext uri="{FF2B5EF4-FFF2-40B4-BE49-F238E27FC236}">
                <a16:creationId xmlns:a16="http://schemas.microsoft.com/office/drawing/2014/main" id="{F1CFE7A5-1A9F-4286-B481-60DF0F209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916" y="3627767"/>
            <a:ext cx="1681147" cy="1025365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44" name="Google Shape;705;p43">
            <a:extLst>
              <a:ext uri="{FF2B5EF4-FFF2-40B4-BE49-F238E27FC236}">
                <a16:creationId xmlns:a16="http://schemas.microsoft.com/office/drawing/2014/main" id="{5121CFAD-C7F6-4D2F-B704-71A1F342057F}"/>
              </a:ext>
            </a:extLst>
          </p:cNvPr>
          <p:cNvGrpSpPr/>
          <p:nvPr/>
        </p:nvGrpSpPr>
        <p:grpSpPr>
          <a:xfrm>
            <a:off x="2657842" y="3415877"/>
            <a:ext cx="1914157" cy="1727623"/>
            <a:chOff x="5292575" y="3681900"/>
            <a:chExt cx="420150" cy="373275"/>
          </a:xfrm>
          <a:solidFill>
            <a:schemeClr val="accent6">
              <a:lumMod val="75000"/>
            </a:schemeClr>
          </a:solidFill>
        </p:grpSpPr>
        <p:sp>
          <p:nvSpPr>
            <p:cNvPr id="45" name="Google Shape;706;p43">
              <a:extLst>
                <a:ext uri="{FF2B5EF4-FFF2-40B4-BE49-F238E27FC236}">
                  <a16:creationId xmlns:a16="http://schemas.microsoft.com/office/drawing/2014/main" id="{D5B871A4-BE95-4F39-947B-24923254E189}"/>
                </a:ext>
              </a:extLst>
            </p:cNvPr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grpFill/>
            <a:ln w="12175" cap="rnd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707;p43">
              <a:extLst>
                <a:ext uri="{FF2B5EF4-FFF2-40B4-BE49-F238E27FC236}">
                  <a16:creationId xmlns:a16="http://schemas.microsoft.com/office/drawing/2014/main" id="{CAE0B538-72AC-48B7-87A4-C5944E09CD9B}"/>
                </a:ext>
              </a:extLst>
            </p:cNvPr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grpFill/>
            <a:ln w="12175" cap="rnd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708;p43">
              <a:extLst>
                <a:ext uri="{FF2B5EF4-FFF2-40B4-BE49-F238E27FC236}">
                  <a16:creationId xmlns:a16="http://schemas.microsoft.com/office/drawing/2014/main" id="{6B62FD39-FF0D-4680-B8D5-E98EE829B9ED}"/>
                </a:ext>
              </a:extLst>
            </p:cNvPr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grpFill/>
            <a:ln w="12175" cap="rnd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709;p43">
              <a:extLst>
                <a:ext uri="{FF2B5EF4-FFF2-40B4-BE49-F238E27FC236}">
                  <a16:creationId xmlns:a16="http://schemas.microsoft.com/office/drawing/2014/main" id="{76E830A4-8BE2-4A9B-9A8B-549A1C69121B}"/>
                </a:ext>
              </a:extLst>
            </p:cNvPr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grpFill/>
            <a:ln w="12175" cap="rnd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710;p43">
              <a:extLst>
                <a:ext uri="{FF2B5EF4-FFF2-40B4-BE49-F238E27FC236}">
                  <a16:creationId xmlns:a16="http://schemas.microsoft.com/office/drawing/2014/main" id="{2702076F-92CA-4A27-B9CF-065AB20CE7C7}"/>
                </a:ext>
              </a:extLst>
            </p:cNvPr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12175" cap="rnd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711;p43">
              <a:extLst>
                <a:ext uri="{FF2B5EF4-FFF2-40B4-BE49-F238E27FC236}">
                  <a16:creationId xmlns:a16="http://schemas.microsoft.com/office/drawing/2014/main" id="{13A36ADE-8D19-4946-A73E-23BD8ECCAD2A}"/>
                </a:ext>
              </a:extLst>
            </p:cNvPr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grpFill/>
            <a:ln w="12175" cap="rnd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712;p43">
              <a:extLst>
                <a:ext uri="{FF2B5EF4-FFF2-40B4-BE49-F238E27FC236}">
                  <a16:creationId xmlns:a16="http://schemas.microsoft.com/office/drawing/2014/main" id="{24FE09A5-60DD-4174-9B18-C07AB8CD807F}"/>
                </a:ext>
              </a:extLst>
            </p:cNvPr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grpFill/>
            <a:ln w="12175" cap="rnd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2" name="Τίτλος 1">
            <a:extLst>
              <a:ext uri="{FF2B5EF4-FFF2-40B4-BE49-F238E27FC236}">
                <a16:creationId xmlns:a16="http://schemas.microsoft.com/office/drawing/2014/main" id="{9C401828-AC79-4F10-B42F-45C11365A9B1}"/>
              </a:ext>
            </a:extLst>
          </p:cNvPr>
          <p:cNvSpPr txBox="1">
            <a:spLocks/>
          </p:cNvSpPr>
          <p:nvPr/>
        </p:nvSpPr>
        <p:spPr>
          <a:xfrm rot="20794571">
            <a:off x="-78856" y="197952"/>
            <a:ext cx="2672909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-US" sz="8000" dirty="0">
                <a:solidFill>
                  <a:schemeClr val="accent3">
                    <a:lumMod val="50000"/>
                  </a:schemeClr>
                </a:solidFill>
                <a:latin typeface="Palace Script MT" panose="030303020206070C0B05" pitchFamily="66" charset="0"/>
              </a:rPr>
              <a:t>Specific</a:t>
            </a:r>
            <a:r>
              <a:rPr lang="en-US" sz="7200" dirty="0">
                <a:solidFill>
                  <a:schemeClr val="accent3">
                    <a:lumMod val="50000"/>
                  </a:schemeClr>
                </a:solidFill>
                <a:latin typeface="Palace Script MT" panose="030303020206070C0B05" pitchFamily="66" charset="0"/>
              </a:rPr>
              <a:t> </a:t>
            </a:r>
            <a:endParaRPr lang="el-GR" sz="72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D286272-F989-456F-A434-165F165DA256}"/>
              </a:ext>
            </a:extLst>
          </p:cNvPr>
          <p:cNvSpPr txBox="1"/>
          <p:nvPr/>
        </p:nvSpPr>
        <p:spPr>
          <a:xfrm>
            <a:off x="479595" y="771421"/>
            <a:ext cx="1872208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ContrastingRightFacing"/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nk Free" panose="03080402000500000000" pitchFamily="66" charset="0"/>
              </a:rPr>
              <a:t>Environment</a:t>
            </a:r>
          </a:p>
        </p:txBody>
      </p:sp>
      <p:pic>
        <p:nvPicPr>
          <p:cNvPr id="54" name="Εικόνα 53">
            <a:extLst>
              <a:ext uri="{FF2B5EF4-FFF2-40B4-BE49-F238E27FC236}">
                <a16:creationId xmlns:a16="http://schemas.microsoft.com/office/drawing/2014/main" id="{875538DC-F08A-43B4-A8E9-9E1830F8D65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91" y="4447083"/>
            <a:ext cx="1828417" cy="63742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C8B8B642-6CF9-4407-8B62-B12E927A2F9E}"/>
              </a:ext>
            </a:extLst>
          </p:cNvPr>
          <p:cNvSpPr txBox="1"/>
          <p:nvPr/>
        </p:nvSpPr>
        <p:spPr>
          <a:xfrm>
            <a:off x="479595" y="2209656"/>
            <a:ext cx="2452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68B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Partners</a:t>
            </a:r>
            <a:endParaRPr lang="el-GR" sz="4800" dirty="0">
              <a:solidFill>
                <a:srgbClr val="F68B2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4" name="Ομάδα 63">
            <a:extLst>
              <a:ext uri="{FF2B5EF4-FFF2-40B4-BE49-F238E27FC236}">
                <a16:creationId xmlns:a16="http://schemas.microsoft.com/office/drawing/2014/main" id="{C830C5F9-BBF2-4F67-896D-F137A4C0C734}"/>
              </a:ext>
            </a:extLst>
          </p:cNvPr>
          <p:cNvGrpSpPr/>
          <p:nvPr/>
        </p:nvGrpSpPr>
        <p:grpSpPr>
          <a:xfrm>
            <a:off x="1548869" y="1192340"/>
            <a:ext cx="571979" cy="585544"/>
            <a:chOff x="5296692" y="1884708"/>
            <a:chExt cx="571979" cy="585544"/>
          </a:xfrm>
        </p:grpSpPr>
        <p:sp>
          <p:nvSpPr>
            <p:cNvPr id="65" name="Google Shape;373;p34">
              <a:extLst>
                <a:ext uri="{FF2B5EF4-FFF2-40B4-BE49-F238E27FC236}">
                  <a16:creationId xmlns:a16="http://schemas.microsoft.com/office/drawing/2014/main" id="{FEF800A8-11E4-421E-8E3E-C3075D32C3F5}"/>
                </a:ext>
              </a:extLst>
            </p:cNvPr>
            <p:cNvSpPr/>
            <p:nvPr/>
          </p:nvSpPr>
          <p:spPr>
            <a:xfrm>
              <a:off x="5395871" y="1884708"/>
              <a:ext cx="472800" cy="472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715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6" name="Google Shape;390;p34">
              <a:extLst>
                <a:ext uri="{FF2B5EF4-FFF2-40B4-BE49-F238E27FC236}">
                  <a16:creationId xmlns:a16="http://schemas.microsoft.com/office/drawing/2014/main" id="{341E85F6-2E37-467F-B8BA-B1DA28829827}"/>
                </a:ext>
              </a:extLst>
            </p:cNvPr>
            <p:cNvGrpSpPr/>
            <p:nvPr/>
          </p:nvGrpSpPr>
          <p:grpSpPr>
            <a:xfrm>
              <a:off x="5296692" y="1992231"/>
              <a:ext cx="455921" cy="478021"/>
              <a:chOff x="5961122" y="1623902"/>
              <a:chExt cx="427453" cy="448173"/>
            </a:xfrm>
          </p:grpSpPr>
          <p:sp>
            <p:nvSpPr>
              <p:cNvPr id="67" name="Google Shape;391;p34">
                <a:extLst>
                  <a:ext uri="{FF2B5EF4-FFF2-40B4-BE49-F238E27FC236}">
                    <a16:creationId xmlns:a16="http://schemas.microsoft.com/office/drawing/2014/main" id="{6AC8DF6E-2C36-4AC6-A60E-B11E690A6837}"/>
                  </a:ext>
                </a:extLst>
              </p:cNvPr>
              <p:cNvSpPr/>
              <p:nvPr/>
            </p:nvSpPr>
            <p:spPr>
              <a:xfrm>
                <a:off x="5961122" y="1678700"/>
                <a:ext cx="376925" cy="376925"/>
              </a:xfrm>
              <a:custGeom>
                <a:avLst/>
                <a:gdLst/>
                <a:ahLst/>
                <a:cxnLst/>
                <a:rect l="l" t="t" r="r" b="b"/>
                <a:pathLst>
                  <a:path w="15077" h="15077" fill="none" extrusionOk="0">
                    <a:moveTo>
                      <a:pt x="11813" y="1340"/>
                    </a:moveTo>
                    <a:lnTo>
                      <a:pt x="11813" y="1340"/>
                    </a:lnTo>
                    <a:lnTo>
                      <a:pt x="11350" y="1024"/>
                    </a:lnTo>
                    <a:lnTo>
                      <a:pt x="10863" y="780"/>
                    </a:lnTo>
                    <a:lnTo>
                      <a:pt x="10351" y="537"/>
                    </a:lnTo>
                    <a:lnTo>
                      <a:pt x="9816" y="342"/>
                    </a:lnTo>
                    <a:lnTo>
                      <a:pt x="9280" y="196"/>
                    </a:lnTo>
                    <a:lnTo>
                      <a:pt x="8720" y="98"/>
                    </a:lnTo>
                    <a:lnTo>
                      <a:pt x="8135" y="25"/>
                    </a:lnTo>
                    <a:lnTo>
                      <a:pt x="7551" y="1"/>
                    </a:lnTo>
                    <a:lnTo>
                      <a:pt x="7551" y="1"/>
                    </a:lnTo>
                    <a:lnTo>
                      <a:pt x="7161" y="1"/>
                    </a:lnTo>
                    <a:lnTo>
                      <a:pt x="6771" y="50"/>
                    </a:lnTo>
                    <a:lnTo>
                      <a:pt x="6406" y="98"/>
                    </a:lnTo>
                    <a:lnTo>
                      <a:pt x="6041" y="147"/>
                    </a:lnTo>
                    <a:lnTo>
                      <a:pt x="5675" y="244"/>
                    </a:lnTo>
                    <a:lnTo>
                      <a:pt x="5310" y="342"/>
                    </a:lnTo>
                    <a:lnTo>
                      <a:pt x="4969" y="464"/>
                    </a:lnTo>
                    <a:lnTo>
                      <a:pt x="4628" y="585"/>
                    </a:lnTo>
                    <a:lnTo>
                      <a:pt x="4287" y="731"/>
                    </a:lnTo>
                    <a:lnTo>
                      <a:pt x="3970" y="902"/>
                    </a:lnTo>
                    <a:lnTo>
                      <a:pt x="3654" y="1097"/>
                    </a:lnTo>
                    <a:lnTo>
                      <a:pt x="3337" y="1292"/>
                    </a:lnTo>
                    <a:lnTo>
                      <a:pt x="3045" y="1486"/>
                    </a:lnTo>
                    <a:lnTo>
                      <a:pt x="2753" y="1730"/>
                    </a:lnTo>
                    <a:lnTo>
                      <a:pt x="2485" y="1949"/>
                    </a:lnTo>
                    <a:lnTo>
                      <a:pt x="2217" y="2217"/>
                    </a:lnTo>
                    <a:lnTo>
                      <a:pt x="1973" y="2461"/>
                    </a:lnTo>
                    <a:lnTo>
                      <a:pt x="1730" y="2753"/>
                    </a:lnTo>
                    <a:lnTo>
                      <a:pt x="1510" y="3021"/>
                    </a:lnTo>
                    <a:lnTo>
                      <a:pt x="1291" y="3313"/>
                    </a:lnTo>
                    <a:lnTo>
                      <a:pt x="1096" y="3630"/>
                    </a:lnTo>
                    <a:lnTo>
                      <a:pt x="926" y="3946"/>
                    </a:lnTo>
                    <a:lnTo>
                      <a:pt x="755" y="4263"/>
                    </a:lnTo>
                    <a:lnTo>
                      <a:pt x="609" y="4604"/>
                    </a:lnTo>
                    <a:lnTo>
                      <a:pt x="463" y="4945"/>
                    </a:lnTo>
                    <a:lnTo>
                      <a:pt x="341" y="5286"/>
                    </a:lnTo>
                    <a:lnTo>
                      <a:pt x="244" y="5651"/>
                    </a:lnTo>
                    <a:lnTo>
                      <a:pt x="171" y="6016"/>
                    </a:lnTo>
                    <a:lnTo>
                      <a:pt x="98" y="6382"/>
                    </a:lnTo>
                    <a:lnTo>
                      <a:pt x="49" y="6771"/>
                    </a:lnTo>
                    <a:lnTo>
                      <a:pt x="25" y="7137"/>
                    </a:lnTo>
                    <a:lnTo>
                      <a:pt x="0" y="7526"/>
                    </a:lnTo>
                    <a:lnTo>
                      <a:pt x="0" y="7526"/>
                    </a:lnTo>
                    <a:lnTo>
                      <a:pt x="25" y="7916"/>
                    </a:lnTo>
                    <a:lnTo>
                      <a:pt x="49" y="8306"/>
                    </a:lnTo>
                    <a:lnTo>
                      <a:pt x="98" y="8671"/>
                    </a:lnTo>
                    <a:lnTo>
                      <a:pt x="171" y="9061"/>
                    </a:lnTo>
                    <a:lnTo>
                      <a:pt x="244" y="9426"/>
                    </a:lnTo>
                    <a:lnTo>
                      <a:pt x="341" y="9767"/>
                    </a:lnTo>
                    <a:lnTo>
                      <a:pt x="463" y="10132"/>
                    </a:lnTo>
                    <a:lnTo>
                      <a:pt x="609" y="10473"/>
                    </a:lnTo>
                    <a:lnTo>
                      <a:pt x="755" y="10790"/>
                    </a:lnTo>
                    <a:lnTo>
                      <a:pt x="926" y="11131"/>
                    </a:lnTo>
                    <a:lnTo>
                      <a:pt x="1096" y="11448"/>
                    </a:lnTo>
                    <a:lnTo>
                      <a:pt x="1291" y="11740"/>
                    </a:lnTo>
                    <a:lnTo>
                      <a:pt x="1510" y="12032"/>
                    </a:lnTo>
                    <a:lnTo>
                      <a:pt x="1730" y="12324"/>
                    </a:lnTo>
                    <a:lnTo>
                      <a:pt x="1973" y="12592"/>
                    </a:lnTo>
                    <a:lnTo>
                      <a:pt x="2217" y="12860"/>
                    </a:lnTo>
                    <a:lnTo>
                      <a:pt x="2485" y="13104"/>
                    </a:lnTo>
                    <a:lnTo>
                      <a:pt x="2753" y="13347"/>
                    </a:lnTo>
                    <a:lnTo>
                      <a:pt x="3045" y="13567"/>
                    </a:lnTo>
                    <a:lnTo>
                      <a:pt x="3337" y="13786"/>
                    </a:lnTo>
                    <a:lnTo>
                      <a:pt x="3654" y="13981"/>
                    </a:lnTo>
                    <a:lnTo>
                      <a:pt x="3970" y="14151"/>
                    </a:lnTo>
                    <a:lnTo>
                      <a:pt x="4287" y="14322"/>
                    </a:lnTo>
                    <a:lnTo>
                      <a:pt x="4628" y="14468"/>
                    </a:lnTo>
                    <a:lnTo>
                      <a:pt x="4969" y="14614"/>
                    </a:lnTo>
                    <a:lnTo>
                      <a:pt x="5310" y="14736"/>
                    </a:lnTo>
                    <a:lnTo>
                      <a:pt x="5675" y="14833"/>
                    </a:lnTo>
                    <a:lnTo>
                      <a:pt x="6041" y="14906"/>
                    </a:lnTo>
                    <a:lnTo>
                      <a:pt x="6406" y="14979"/>
                    </a:lnTo>
                    <a:lnTo>
                      <a:pt x="6771" y="15028"/>
                    </a:lnTo>
                    <a:lnTo>
                      <a:pt x="7161" y="15052"/>
                    </a:lnTo>
                    <a:lnTo>
                      <a:pt x="7551" y="15077"/>
                    </a:lnTo>
                    <a:lnTo>
                      <a:pt x="7551" y="15077"/>
                    </a:lnTo>
                    <a:lnTo>
                      <a:pt x="7940" y="15052"/>
                    </a:lnTo>
                    <a:lnTo>
                      <a:pt x="8306" y="15028"/>
                    </a:lnTo>
                    <a:lnTo>
                      <a:pt x="8695" y="14979"/>
                    </a:lnTo>
                    <a:lnTo>
                      <a:pt x="9061" y="14906"/>
                    </a:lnTo>
                    <a:lnTo>
                      <a:pt x="9426" y="14833"/>
                    </a:lnTo>
                    <a:lnTo>
                      <a:pt x="9791" y="14736"/>
                    </a:lnTo>
                    <a:lnTo>
                      <a:pt x="10132" y="14614"/>
                    </a:lnTo>
                    <a:lnTo>
                      <a:pt x="10473" y="14468"/>
                    </a:lnTo>
                    <a:lnTo>
                      <a:pt x="10814" y="14322"/>
                    </a:lnTo>
                    <a:lnTo>
                      <a:pt x="11131" y="14151"/>
                    </a:lnTo>
                    <a:lnTo>
                      <a:pt x="11447" y="13981"/>
                    </a:lnTo>
                    <a:lnTo>
                      <a:pt x="11764" y="13786"/>
                    </a:lnTo>
                    <a:lnTo>
                      <a:pt x="12056" y="13567"/>
                    </a:lnTo>
                    <a:lnTo>
                      <a:pt x="12348" y="13347"/>
                    </a:lnTo>
                    <a:lnTo>
                      <a:pt x="12616" y="13104"/>
                    </a:lnTo>
                    <a:lnTo>
                      <a:pt x="12884" y="12860"/>
                    </a:lnTo>
                    <a:lnTo>
                      <a:pt x="13128" y="12592"/>
                    </a:lnTo>
                    <a:lnTo>
                      <a:pt x="13371" y="12324"/>
                    </a:lnTo>
                    <a:lnTo>
                      <a:pt x="13591" y="12032"/>
                    </a:lnTo>
                    <a:lnTo>
                      <a:pt x="13785" y="11740"/>
                    </a:lnTo>
                    <a:lnTo>
                      <a:pt x="13980" y="11448"/>
                    </a:lnTo>
                    <a:lnTo>
                      <a:pt x="14175" y="11131"/>
                    </a:lnTo>
                    <a:lnTo>
                      <a:pt x="14346" y="10790"/>
                    </a:lnTo>
                    <a:lnTo>
                      <a:pt x="14492" y="10473"/>
                    </a:lnTo>
                    <a:lnTo>
                      <a:pt x="14613" y="10132"/>
                    </a:lnTo>
                    <a:lnTo>
                      <a:pt x="14735" y="9767"/>
                    </a:lnTo>
                    <a:lnTo>
                      <a:pt x="14857" y="9426"/>
                    </a:lnTo>
                    <a:lnTo>
                      <a:pt x="14930" y="9061"/>
                    </a:lnTo>
                    <a:lnTo>
                      <a:pt x="15003" y="8671"/>
                    </a:lnTo>
                    <a:lnTo>
                      <a:pt x="15052" y="8306"/>
                    </a:lnTo>
                    <a:lnTo>
                      <a:pt x="15076" y="7916"/>
                    </a:lnTo>
                    <a:lnTo>
                      <a:pt x="15076" y="7526"/>
                    </a:lnTo>
                    <a:lnTo>
                      <a:pt x="15076" y="7526"/>
                    </a:lnTo>
                    <a:lnTo>
                      <a:pt x="15052" y="6918"/>
                    </a:lnTo>
                    <a:lnTo>
                      <a:pt x="14979" y="6309"/>
                    </a:lnTo>
                    <a:lnTo>
                      <a:pt x="14857" y="5724"/>
                    </a:lnTo>
                    <a:lnTo>
                      <a:pt x="14687" y="5164"/>
                    </a:lnTo>
                    <a:lnTo>
                      <a:pt x="14492" y="4604"/>
                    </a:lnTo>
                    <a:lnTo>
                      <a:pt x="14248" y="4068"/>
                    </a:lnTo>
                    <a:lnTo>
                      <a:pt x="13956" y="3581"/>
                    </a:lnTo>
                    <a:lnTo>
                      <a:pt x="13615" y="3094"/>
                    </a:lnTo>
                  </a:path>
                </a:pathLst>
              </a:custGeom>
              <a:noFill/>
              <a:ln w="12175" cap="rnd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highlight>
                    <a:srgbClr val="434343"/>
                  </a:highlight>
                </a:endParaRPr>
              </a:p>
            </p:txBody>
          </p:sp>
          <p:sp>
            <p:nvSpPr>
              <p:cNvPr id="68" name="Google Shape;392;p34">
                <a:extLst>
                  <a:ext uri="{FF2B5EF4-FFF2-40B4-BE49-F238E27FC236}">
                    <a16:creationId xmlns:a16="http://schemas.microsoft.com/office/drawing/2014/main" id="{7CDB73EE-C9FC-4295-A1E8-64ED14446D28}"/>
                  </a:ext>
                </a:extLst>
              </p:cNvPr>
              <p:cNvSpPr/>
              <p:nvPr/>
            </p:nvSpPr>
            <p:spPr>
              <a:xfrm>
                <a:off x="6009825" y="1727425"/>
                <a:ext cx="279500" cy="279500"/>
              </a:xfrm>
              <a:custGeom>
                <a:avLst/>
                <a:gdLst/>
                <a:ahLst/>
                <a:cxnLst/>
                <a:rect l="l" t="t" r="r" b="b"/>
                <a:pathLst>
                  <a:path w="11180" h="11180" fill="none" extrusionOk="0">
                    <a:moveTo>
                      <a:pt x="10181" y="2387"/>
                    </a:moveTo>
                    <a:lnTo>
                      <a:pt x="10181" y="2387"/>
                    </a:lnTo>
                    <a:lnTo>
                      <a:pt x="10400" y="2728"/>
                    </a:lnTo>
                    <a:lnTo>
                      <a:pt x="10595" y="3093"/>
                    </a:lnTo>
                    <a:lnTo>
                      <a:pt x="10766" y="3483"/>
                    </a:lnTo>
                    <a:lnTo>
                      <a:pt x="10912" y="3873"/>
                    </a:lnTo>
                    <a:lnTo>
                      <a:pt x="11034" y="4287"/>
                    </a:lnTo>
                    <a:lnTo>
                      <a:pt x="11107" y="4701"/>
                    </a:lnTo>
                    <a:lnTo>
                      <a:pt x="11180" y="5139"/>
                    </a:lnTo>
                    <a:lnTo>
                      <a:pt x="11180" y="5577"/>
                    </a:lnTo>
                    <a:lnTo>
                      <a:pt x="11180" y="5577"/>
                    </a:lnTo>
                    <a:lnTo>
                      <a:pt x="11155" y="6162"/>
                    </a:lnTo>
                    <a:lnTo>
                      <a:pt x="11082" y="6722"/>
                    </a:lnTo>
                    <a:lnTo>
                      <a:pt x="10936" y="7234"/>
                    </a:lnTo>
                    <a:lnTo>
                      <a:pt x="10741" y="7769"/>
                    </a:lnTo>
                    <a:lnTo>
                      <a:pt x="10522" y="8257"/>
                    </a:lnTo>
                    <a:lnTo>
                      <a:pt x="10230" y="8695"/>
                    </a:lnTo>
                    <a:lnTo>
                      <a:pt x="9913" y="9133"/>
                    </a:lnTo>
                    <a:lnTo>
                      <a:pt x="9548" y="9523"/>
                    </a:lnTo>
                    <a:lnTo>
                      <a:pt x="9158" y="9888"/>
                    </a:lnTo>
                    <a:lnTo>
                      <a:pt x="8720" y="10205"/>
                    </a:lnTo>
                    <a:lnTo>
                      <a:pt x="8257" y="10497"/>
                    </a:lnTo>
                    <a:lnTo>
                      <a:pt x="7770" y="10741"/>
                    </a:lnTo>
                    <a:lnTo>
                      <a:pt x="7259" y="10911"/>
                    </a:lnTo>
                    <a:lnTo>
                      <a:pt x="6723" y="11057"/>
                    </a:lnTo>
                    <a:lnTo>
                      <a:pt x="6163" y="11155"/>
                    </a:lnTo>
                    <a:lnTo>
                      <a:pt x="5603" y="11179"/>
                    </a:lnTo>
                    <a:lnTo>
                      <a:pt x="5603" y="11179"/>
                    </a:lnTo>
                    <a:lnTo>
                      <a:pt x="5018" y="11155"/>
                    </a:lnTo>
                    <a:lnTo>
                      <a:pt x="4482" y="11057"/>
                    </a:lnTo>
                    <a:lnTo>
                      <a:pt x="3946" y="10911"/>
                    </a:lnTo>
                    <a:lnTo>
                      <a:pt x="3435" y="10741"/>
                    </a:lnTo>
                    <a:lnTo>
                      <a:pt x="2948" y="10497"/>
                    </a:lnTo>
                    <a:lnTo>
                      <a:pt x="2485" y="10205"/>
                    </a:lnTo>
                    <a:lnTo>
                      <a:pt x="2047" y="9888"/>
                    </a:lnTo>
                    <a:lnTo>
                      <a:pt x="1657" y="9523"/>
                    </a:lnTo>
                    <a:lnTo>
                      <a:pt x="1292" y="9133"/>
                    </a:lnTo>
                    <a:lnTo>
                      <a:pt x="975" y="8695"/>
                    </a:lnTo>
                    <a:lnTo>
                      <a:pt x="683" y="8257"/>
                    </a:lnTo>
                    <a:lnTo>
                      <a:pt x="464" y="7769"/>
                    </a:lnTo>
                    <a:lnTo>
                      <a:pt x="269" y="7234"/>
                    </a:lnTo>
                    <a:lnTo>
                      <a:pt x="123" y="6722"/>
                    </a:lnTo>
                    <a:lnTo>
                      <a:pt x="50" y="6162"/>
                    </a:lnTo>
                    <a:lnTo>
                      <a:pt x="1" y="5577"/>
                    </a:lnTo>
                    <a:lnTo>
                      <a:pt x="1" y="5577"/>
                    </a:lnTo>
                    <a:lnTo>
                      <a:pt x="50" y="5017"/>
                    </a:lnTo>
                    <a:lnTo>
                      <a:pt x="123" y="4457"/>
                    </a:lnTo>
                    <a:lnTo>
                      <a:pt x="269" y="3921"/>
                    </a:lnTo>
                    <a:lnTo>
                      <a:pt x="464" y="3410"/>
                    </a:lnTo>
                    <a:lnTo>
                      <a:pt x="683" y="2923"/>
                    </a:lnTo>
                    <a:lnTo>
                      <a:pt x="975" y="2460"/>
                    </a:lnTo>
                    <a:lnTo>
                      <a:pt x="1292" y="2046"/>
                    </a:lnTo>
                    <a:lnTo>
                      <a:pt x="1657" y="1632"/>
                    </a:lnTo>
                    <a:lnTo>
                      <a:pt x="2047" y="1267"/>
                    </a:lnTo>
                    <a:lnTo>
                      <a:pt x="2485" y="950"/>
                    </a:lnTo>
                    <a:lnTo>
                      <a:pt x="2948" y="682"/>
                    </a:lnTo>
                    <a:lnTo>
                      <a:pt x="3435" y="439"/>
                    </a:lnTo>
                    <a:lnTo>
                      <a:pt x="3946" y="244"/>
                    </a:lnTo>
                    <a:lnTo>
                      <a:pt x="4482" y="122"/>
                    </a:lnTo>
                    <a:lnTo>
                      <a:pt x="5018" y="25"/>
                    </a:lnTo>
                    <a:lnTo>
                      <a:pt x="5603" y="0"/>
                    </a:lnTo>
                    <a:lnTo>
                      <a:pt x="5603" y="0"/>
                    </a:lnTo>
                    <a:lnTo>
                      <a:pt x="6041" y="25"/>
                    </a:lnTo>
                    <a:lnTo>
                      <a:pt x="6479" y="73"/>
                    </a:lnTo>
                    <a:lnTo>
                      <a:pt x="6893" y="146"/>
                    </a:lnTo>
                    <a:lnTo>
                      <a:pt x="7307" y="268"/>
                    </a:lnTo>
                    <a:lnTo>
                      <a:pt x="7697" y="414"/>
                    </a:lnTo>
                    <a:lnTo>
                      <a:pt x="8087" y="585"/>
                    </a:lnTo>
                    <a:lnTo>
                      <a:pt x="8452" y="780"/>
                    </a:lnTo>
                    <a:lnTo>
                      <a:pt x="8793" y="999"/>
                    </a:lnTo>
                  </a:path>
                </a:pathLst>
              </a:custGeom>
              <a:noFill/>
              <a:ln w="12175" cap="rnd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highlight>
                    <a:srgbClr val="434343"/>
                  </a:highlight>
                </a:endParaRPr>
              </a:p>
            </p:txBody>
          </p:sp>
          <p:sp>
            <p:nvSpPr>
              <p:cNvPr id="69" name="Google Shape;393;p34">
                <a:extLst>
                  <a:ext uri="{FF2B5EF4-FFF2-40B4-BE49-F238E27FC236}">
                    <a16:creationId xmlns:a16="http://schemas.microsoft.com/office/drawing/2014/main" id="{F8349CFB-D63D-459B-A3E1-0DE0238EA01A}"/>
                  </a:ext>
                </a:extLst>
              </p:cNvPr>
              <p:cNvSpPr/>
              <p:nvPr/>
            </p:nvSpPr>
            <p:spPr>
              <a:xfrm>
                <a:off x="6107250" y="1824850"/>
                <a:ext cx="84650" cy="84650"/>
              </a:xfrm>
              <a:custGeom>
                <a:avLst/>
                <a:gdLst/>
                <a:ahLst/>
                <a:cxnLst/>
                <a:rect l="l" t="t" r="r" b="b"/>
                <a:pathLst>
                  <a:path w="3386" h="3386" fill="none" extrusionOk="0">
                    <a:moveTo>
                      <a:pt x="3362" y="1388"/>
                    </a:moveTo>
                    <a:lnTo>
                      <a:pt x="3362" y="1388"/>
                    </a:lnTo>
                    <a:lnTo>
                      <a:pt x="3386" y="1680"/>
                    </a:lnTo>
                    <a:lnTo>
                      <a:pt x="3386" y="1680"/>
                    </a:lnTo>
                    <a:lnTo>
                      <a:pt x="3386" y="1851"/>
                    </a:lnTo>
                    <a:lnTo>
                      <a:pt x="3362" y="2021"/>
                    </a:lnTo>
                    <a:lnTo>
                      <a:pt x="3313" y="2192"/>
                    </a:lnTo>
                    <a:lnTo>
                      <a:pt x="3264" y="2338"/>
                    </a:lnTo>
                    <a:lnTo>
                      <a:pt x="3191" y="2484"/>
                    </a:lnTo>
                    <a:lnTo>
                      <a:pt x="3118" y="2630"/>
                    </a:lnTo>
                    <a:lnTo>
                      <a:pt x="3021" y="2776"/>
                    </a:lnTo>
                    <a:lnTo>
                      <a:pt x="2899" y="2898"/>
                    </a:lnTo>
                    <a:lnTo>
                      <a:pt x="2777" y="2996"/>
                    </a:lnTo>
                    <a:lnTo>
                      <a:pt x="2655" y="3093"/>
                    </a:lnTo>
                    <a:lnTo>
                      <a:pt x="2509" y="3191"/>
                    </a:lnTo>
                    <a:lnTo>
                      <a:pt x="2363" y="3239"/>
                    </a:lnTo>
                    <a:lnTo>
                      <a:pt x="2217" y="3312"/>
                    </a:lnTo>
                    <a:lnTo>
                      <a:pt x="2046" y="3337"/>
                    </a:lnTo>
                    <a:lnTo>
                      <a:pt x="1876" y="3385"/>
                    </a:lnTo>
                    <a:lnTo>
                      <a:pt x="1706" y="3385"/>
                    </a:lnTo>
                    <a:lnTo>
                      <a:pt x="1706" y="3385"/>
                    </a:lnTo>
                    <a:lnTo>
                      <a:pt x="1535" y="3385"/>
                    </a:lnTo>
                    <a:lnTo>
                      <a:pt x="1365" y="3337"/>
                    </a:lnTo>
                    <a:lnTo>
                      <a:pt x="1194" y="3312"/>
                    </a:lnTo>
                    <a:lnTo>
                      <a:pt x="1048" y="3239"/>
                    </a:lnTo>
                    <a:lnTo>
                      <a:pt x="902" y="3191"/>
                    </a:lnTo>
                    <a:lnTo>
                      <a:pt x="756" y="3093"/>
                    </a:lnTo>
                    <a:lnTo>
                      <a:pt x="634" y="2996"/>
                    </a:lnTo>
                    <a:lnTo>
                      <a:pt x="512" y="2898"/>
                    </a:lnTo>
                    <a:lnTo>
                      <a:pt x="390" y="2776"/>
                    </a:lnTo>
                    <a:lnTo>
                      <a:pt x="293" y="2630"/>
                    </a:lnTo>
                    <a:lnTo>
                      <a:pt x="220" y="2484"/>
                    </a:lnTo>
                    <a:lnTo>
                      <a:pt x="147" y="2338"/>
                    </a:lnTo>
                    <a:lnTo>
                      <a:pt x="74" y="2192"/>
                    </a:lnTo>
                    <a:lnTo>
                      <a:pt x="49" y="2021"/>
                    </a:lnTo>
                    <a:lnTo>
                      <a:pt x="25" y="1851"/>
                    </a:lnTo>
                    <a:lnTo>
                      <a:pt x="1" y="1680"/>
                    </a:lnTo>
                    <a:lnTo>
                      <a:pt x="1" y="1680"/>
                    </a:lnTo>
                    <a:lnTo>
                      <a:pt x="25" y="1510"/>
                    </a:lnTo>
                    <a:lnTo>
                      <a:pt x="49" y="1340"/>
                    </a:lnTo>
                    <a:lnTo>
                      <a:pt x="74" y="1193"/>
                    </a:lnTo>
                    <a:lnTo>
                      <a:pt x="147" y="1023"/>
                    </a:lnTo>
                    <a:lnTo>
                      <a:pt x="220" y="877"/>
                    </a:lnTo>
                    <a:lnTo>
                      <a:pt x="293" y="731"/>
                    </a:lnTo>
                    <a:lnTo>
                      <a:pt x="390" y="609"/>
                    </a:lnTo>
                    <a:lnTo>
                      <a:pt x="512" y="487"/>
                    </a:lnTo>
                    <a:lnTo>
                      <a:pt x="634" y="390"/>
                    </a:lnTo>
                    <a:lnTo>
                      <a:pt x="756" y="292"/>
                    </a:lnTo>
                    <a:lnTo>
                      <a:pt x="902" y="195"/>
                    </a:lnTo>
                    <a:lnTo>
                      <a:pt x="1048" y="122"/>
                    </a:lnTo>
                    <a:lnTo>
                      <a:pt x="1194" y="73"/>
                    </a:lnTo>
                    <a:lnTo>
                      <a:pt x="1365" y="24"/>
                    </a:lnTo>
                    <a:lnTo>
                      <a:pt x="1535" y="0"/>
                    </a:lnTo>
                    <a:lnTo>
                      <a:pt x="1706" y="0"/>
                    </a:lnTo>
                    <a:lnTo>
                      <a:pt x="1706" y="0"/>
                    </a:lnTo>
                    <a:lnTo>
                      <a:pt x="1998" y="24"/>
                    </a:lnTo>
                  </a:path>
                </a:pathLst>
              </a:custGeom>
              <a:noFill/>
              <a:ln w="12175" cap="rnd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highlight>
                    <a:srgbClr val="434343"/>
                  </a:highlight>
                </a:endParaRPr>
              </a:p>
            </p:txBody>
          </p:sp>
          <p:sp>
            <p:nvSpPr>
              <p:cNvPr id="70" name="Google Shape;394;p34">
                <a:extLst>
                  <a:ext uri="{FF2B5EF4-FFF2-40B4-BE49-F238E27FC236}">
                    <a16:creationId xmlns:a16="http://schemas.microsoft.com/office/drawing/2014/main" id="{8CC3925F-1EAB-47DF-A226-A8BADA38CC06}"/>
                  </a:ext>
                </a:extLst>
              </p:cNvPr>
              <p:cNvSpPr/>
              <p:nvPr/>
            </p:nvSpPr>
            <p:spPr>
              <a:xfrm>
                <a:off x="6058550" y="1776125"/>
                <a:ext cx="182075" cy="182075"/>
              </a:xfrm>
              <a:custGeom>
                <a:avLst/>
                <a:gdLst/>
                <a:ahLst/>
                <a:cxnLst/>
                <a:rect l="l" t="t" r="r" b="b"/>
                <a:pathLst>
                  <a:path w="7283" h="7283" fill="none" extrusionOk="0">
                    <a:moveTo>
                      <a:pt x="5431" y="463"/>
                    </a:moveTo>
                    <a:lnTo>
                      <a:pt x="5431" y="463"/>
                    </a:lnTo>
                    <a:lnTo>
                      <a:pt x="5042" y="269"/>
                    </a:lnTo>
                    <a:lnTo>
                      <a:pt x="4823" y="195"/>
                    </a:lnTo>
                    <a:lnTo>
                      <a:pt x="4603" y="122"/>
                    </a:lnTo>
                    <a:lnTo>
                      <a:pt x="4360" y="74"/>
                    </a:lnTo>
                    <a:lnTo>
                      <a:pt x="4141" y="25"/>
                    </a:lnTo>
                    <a:lnTo>
                      <a:pt x="3897" y="1"/>
                    </a:lnTo>
                    <a:lnTo>
                      <a:pt x="3654" y="1"/>
                    </a:lnTo>
                    <a:lnTo>
                      <a:pt x="3654" y="1"/>
                    </a:lnTo>
                    <a:lnTo>
                      <a:pt x="3288" y="25"/>
                    </a:lnTo>
                    <a:lnTo>
                      <a:pt x="2923" y="74"/>
                    </a:lnTo>
                    <a:lnTo>
                      <a:pt x="2558" y="147"/>
                    </a:lnTo>
                    <a:lnTo>
                      <a:pt x="2241" y="293"/>
                    </a:lnTo>
                    <a:lnTo>
                      <a:pt x="1924" y="439"/>
                    </a:lnTo>
                    <a:lnTo>
                      <a:pt x="1608" y="609"/>
                    </a:lnTo>
                    <a:lnTo>
                      <a:pt x="1340" y="829"/>
                    </a:lnTo>
                    <a:lnTo>
                      <a:pt x="1072" y="1072"/>
                    </a:lnTo>
                    <a:lnTo>
                      <a:pt x="828" y="1316"/>
                    </a:lnTo>
                    <a:lnTo>
                      <a:pt x="633" y="1608"/>
                    </a:lnTo>
                    <a:lnTo>
                      <a:pt x="439" y="1900"/>
                    </a:lnTo>
                    <a:lnTo>
                      <a:pt x="293" y="2217"/>
                    </a:lnTo>
                    <a:lnTo>
                      <a:pt x="171" y="2558"/>
                    </a:lnTo>
                    <a:lnTo>
                      <a:pt x="73" y="2899"/>
                    </a:lnTo>
                    <a:lnTo>
                      <a:pt x="25" y="3264"/>
                    </a:lnTo>
                    <a:lnTo>
                      <a:pt x="0" y="3629"/>
                    </a:lnTo>
                    <a:lnTo>
                      <a:pt x="0" y="3629"/>
                    </a:lnTo>
                    <a:lnTo>
                      <a:pt x="25" y="4019"/>
                    </a:lnTo>
                    <a:lnTo>
                      <a:pt x="73" y="4360"/>
                    </a:lnTo>
                    <a:lnTo>
                      <a:pt x="171" y="4725"/>
                    </a:lnTo>
                    <a:lnTo>
                      <a:pt x="293" y="5066"/>
                    </a:lnTo>
                    <a:lnTo>
                      <a:pt x="439" y="5383"/>
                    </a:lnTo>
                    <a:lnTo>
                      <a:pt x="633" y="5675"/>
                    </a:lnTo>
                    <a:lnTo>
                      <a:pt x="828" y="5943"/>
                    </a:lnTo>
                    <a:lnTo>
                      <a:pt x="1072" y="6211"/>
                    </a:lnTo>
                    <a:lnTo>
                      <a:pt x="1340" y="6455"/>
                    </a:lnTo>
                    <a:lnTo>
                      <a:pt x="1608" y="6650"/>
                    </a:lnTo>
                    <a:lnTo>
                      <a:pt x="1924" y="6844"/>
                    </a:lnTo>
                    <a:lnTo>
                      <a:pt x="2241" y="6990"/>
                    </a:lnTo>
                    <a:lnTo>
                      <a:pt x="2558" y="7112"/>
                    </a:lnTo>
                    <a:lnTo>
                      <a:pt x="2923" y="7210"/>
                    </a:lnTo>
                    <a:lnTo>
                      <a:pt x="3288" y="7258"/>
                    </a:lnTo>
                    <a:lnTo>
                      <a:pt x="3654" y="7283"/>
                    </a:lnTo>
                    <a:lnTo>
                      <a:pt x="3654" y="7283"/>
                    </a:lnTo>
                    <a:lnTo>
                      <a:pt x="4019" y="7258"/>
                    </a:lnTo>
                    <a:lnTo>
                      <a:pt x="4384" y="7210"/>
                    </a:lnTo>
                    <a:lnTo>
                      <a:pt x="4725" y="7112"/>
                    </a:lnTo>
                    <a:lnTo>
                      <a:pt x="5066" y="6990"/>
                    </a:lnTo>
                    <a:lnTo>
                      <a:pt x="5383" y="6844"/>
                    </a:lnTo>
                    <a:lnTo>
                      <a:pt x="5675" y="6650"/>
                    </a:lnTo>
                    <a:lnTo>
                      <a:pt x="5967" y="6455"/>
                    </a:lnTo>
                    <a:lnTo>
                      <a:pt x="6235" y="6211"/>
                    </a:lnTo>
                    <a:lnTo>
                      <a:pt x="6454" y="5943"/>
                    </a:lnTo>
                    <a:lnTo>
                      <a:pt x="6674" y="5675"/>
                    </a:lnTo>
                    <a:lnTo>
                      <a:pt x="6844" y="5383"/>
                    </a:lnTo>
                    <a:lnTo>
                      <a:pt x="7014" y="5066"/>
                    </a:lnTo>
                    <a:lnTo>
                      <a:pt x="7136" y="4725"/>
                    </a:lnTo>
                    <a:lnTo>
                      <a:pt x="7209" y="4360"/>
                    </a:lnTo>
                    <a:lnTo>
                      <a:pt x="7282" y="4019"/>
                    </a:lnTo>
                    <a:lnTo>
                      <a:pt x="7282" y="3629"/>
                    </a:lnTo>
                    <a:lnTo>
                      <a:pt x="7282" y="3629"/>
                    </a:lnTo>
                    <a:lnTo>
                      <a:pt x="7282" y="3386"/>
                    </a:lnTo>
                    <a:lnTo>
                      <a:pt x="7258" y="3167"/>
                    </a:lnTo>
                    <a:lnTo>
                      <a:pt x="7234" y="2923"/>
                    </a:lnTo>
                    <a:lnTo>
                      <a:pt x="7161" y="2704"/>
                    </a:lnTo>
                    <a:lnTo>
                      <a:pt x="7112" y="2485"/>
                    </a:lnTo>
                    <a:lnTo>
                      <a:pt x="7014" y="2266"/>
                    </a:lnTo>
                    <a:lnTo>
                      <a:pt x="6820" y="1852"/>
                    </a:lnTo>
                  </a:path>
                </a:pathLst>
              </a:custGeom>
              <a:noFill/>
              <a:ln w="12175" cap="rnd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highlight>
                    <a:srgbClr val="434343"/>
                  </a:highlight>
                </a:endParaRPr>
              </a:p>
            </p:txBody>
          </p:sp>
          <p:sp>
            <p:nvSpPr>
              <p:cNvPr id="71" name="Google Shape;395;p34">
                <a:extLst>
                  <a:ext uri="{FF2B5EF4-FFF2-40B4-BE49-F238E27FC236}">
                    <a16:creationId xmlns:a16="http://schemas.microsoft.com/office/drawing/2014/main" id="{F18BE8F0-86EC-4976-B0B1-2ADBAE1A50F3}"/>
                  </a:ext>
                </a:extLst>
              </p:cNvPr>
              <p:cNvSpPr/>
              <p:nvPr/>
            </p:nvSpPr>
            <p:spPr>
              <a:xfrm>
                <a:off x="5971475" y="2001400"/>
                <a:ext cx="74925" cy="70675"/>
              </a:xfrm>
              <a:custGeom>
                <a:avLst/>
                <a:gdLst/>
                <a:ahLst/>
                <a:cxnLst/>
                <a:rect l="l" t="t" r="r" b="b"/>
                <a:pathLst>
                  <a:path w="2997" h="2827" fill="none" extrusionOk="0">
                    <a:moveTo>
                      <a:pt x="1462" y="1"/>
                    </a:moveTo>
                    <a:lnTo>
                      <a:pt x="293" y="1170"/>
                    </a:lnTo>
                    <a:lnTo>
                      <a:pt x="293" y="1170"/>
                    </a:lnTo>
                    <a:lnTo>
                      <a:pt x="171" y="1316"/>
                    </a:lnTo>
                    <a:lnTo>
                      <a:pt x="74" y="1487"/>
                    </a:lnTo>
                    <a:lnTo>
                      <a:pt x="25" y="1657"/>
                    </a:lnTo>
                    <a:lnTo>
                      <a:pt x="1" y="1852"/>
                    </a:lnTo>
                    <a:lnTo>
                      <a:pt x="25" y="2047"/>
                    </a:lnTo>
                    <a:lnTo>
                      <a:pt x="74" y="2217"/>
                    </a:lnTo>
                    <a:lnTo>
                      <a:pt x="171" y="2388"/>
                    </a:lnTo>
                    <a:lnTo>
                      <a:pt x="293" y="2534"/>
                    </a:lnTo>
                    <a:lnTo>
                      <a:pt x="293" y="2534"/>
                    </a:lnTo>
                    <a:lnTo>
                      <a:pt x="439" y="2656"/>
                    </a:lnTo>
                    <a:lnTo>
                      <a:pt x="609" y="2753"/>
                    </a:lnTo>
                    <a:lnTo>
                      <a:pt x="804" y="2802"/>
                    </a:lnTo>
                    <a:lnTo>
                      <a:pt x="975" y="2826"/>
                    </a:lnTo>
                    <a:lnTo>
                      <a:pt x="975" y="2826"/>
                    </a:lnTo>
                    <a:lnTo>
                      <a:pt x="1170" y="2802"/>
                    </a:lnTo>
                    <a:lnTo>
                      <a:pt x="1340" y="2753"/>
                    </a:lnTo>
                    <a:lnTo>
                      <a:pt x="1511" y="2656"/>
                    </a:lnTo>
                    <a:lnTo>
                      <a:pt x="1681" y="2534"/>
                    </a:lnTo>
                    <a:lnTo>
                      <a:pt x="2850" y="1365"/>
                    </a:lnTo>
                    <a:lnTo>
                      <a:pt x="2850" y="1365"/>
                    </a:lnTo>
                    <a:lnTo>
                      <a:pt x="2996" y="1194"/>
                    </a:lnTo>
                  </a:path>
                </a:pathLst>
              </a:custGeom>
              <a:noFill/>
              <a:ln w="12175" cap="rnd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highlight>
                    <a:srgbClr val="434343"/>
                  </a:highlight>
                </a:endParaRPr>
              </a:p>
            </p:txBody>
          </p:sp>
          <p:sp>
            <p:nvSpPr>
              <p:cNvPr id="72" name="Google Shape;396;p34">
                <a:extLst>
                  <a:ext uri="{FF2B5EF4-FFF2-40B4-BE49-F238E27FC236}">
                    <a16:creationId xmlns:a16="http://schemas.microsoft.com/office/drawing/2014/main" id="{47CB2013-74B9-45C0-8DD5-EACEBF15F59B}"/>
                  </a:ext>
                </a:extLst>
              </p:cNvPr>
              <p:cNvSpPr/>
              <p:nvPr/>
            </p:nvSpPr>
            <p:spPr>
              <a:xfrm>
                <a:off x="6253375" y="2001400"/>
                <a:ext cx="74325" cy="70675"/>
              </a:xfrm>
              <a:custGeom>
                <a:avLst/>
                <a:gdLst/>
                <a:ahLst/>
                <a:cxnLst/>
                <a:rect l="l" t="t" r="r" b="b"/>
                <a:pathLst>
                  <a:path w="2973" h="2827" fill="none" extrusionOk="0">
                    <a:moveTo>
                      <a:pt x="1" y="1194"/>
                    </a:moveTo>
                    <a:lnTo>
                      <a:pt x="1" y="1194"/>
                    </a:lnTo>
                    <a:lnTo>
                      <a:pt x="123" y="1365"/>
                    </a:lnTo>
                    <a:lnTo>
                      <a:pt x="1316" y="2534"/>
                    </a:lnTo>
                    <a:lnTo>
                      <a:pt x="1316" y="2534"/>
                    </a:lnTo>
                    <a:lnTo>
                      <a:pt x="1462" y="2656"/>
                    </a:lnTo>
                    <a:lnTo>
                      <a:pt x="1633" y="2753"/>
                    </a:lnTo>
                    <a:lnTo>
                      <a:pt x="1827" y="2802"/>
                    </a:lnTo>
                    <a:lnTo>
                      <a:pt x="1998" y="2826"/>
                    </a:lnTo>
                    <a:lnTo>
                      <a:pt x="1998" y="2826"/>
                    </a:lnTo>
                    <a:lnTo>
                      <a:pt x="2193" y="2802"/>
                    </a:lnTo>
                    <a:lnTo>
                      <a:pt x="2363" y="2753"/>
                    </a:lnTo>
                    <a:lnTo>
                      <a:pt x="2534" y="2656"/>
                    </a:lnTo>
                    <a:lnTo>
                      <a:pt x="2704" y="2534"/>
                    </a:lnTo>
                    <a:lnTo>
                      <a:pt x="2704" y="2534"/>
                    </a:lnTo>
                    <a:lnTo>
                      <a:pt x="2826" y="2388"/>
                    </a:lnTo>
                    <a:lnTo>
                      <a:pt x="2923" y="2217"/>
                    </a:lnTo>
                    <a:lnTo>
                      <a:pt x="2972" y="2047"/>
                    </a:lnTo>
                    <a:lnTo>
                      <a:pt x="2972" y="1852"/>
                    </a:lnTo>
                    <a:lnTo>
                      <a:pt x="2972" y="1657"/>
                    </a:lnTo>
                    <a:lnTo>
                      <a:pt x="2923" y="1487"/>
                    </a:lnTo>
                    <a:lnTo>
                      <a:pt x="2826" y="1316"/>
                    </a:lnTo>
                    <a:lnTo>
                      <a:pt x="2704" y="1170"/>
                    </a:lnTo>
                    <a:lnTo>
                      <a:pt x="1535" y="1"/>
                    </a:lnTo>
                  </a:path>
                </a:pathLst>
              </a:custGeom>
              <a:noFill/>
              <a:ln w="12175" cap="rnd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highlight>
                    <a:srgbClr val="434343"/>
                  </a:highlight>
                </a:endParaRPr>
              </a:p>
            </p:txBody>
          </p:sp>
          <p:sp>
            <p:nvSpPr>
              <p:cNvPr id="73" name="Google Shape;397;p34">
                <a:extLst>
                  <a:ext uri="{FF2B5EF4-FFF2-40B4-BE49-F238E27FC236}">
                    <a16:creationId xmlns:a16="http://schemas.microsoft.com/office/drawing/2014/main" id="{583001AF-8BFF-4F25-926F-E12B3910E1FB}"/>
                  </a:ext>
                </a:extLst>
              </p:cNvPr>
              <p:cNvSpPr/>
              <p:nvPr/>
            </p:nvSpPr>
            <p:spPr>
              <a:xfrm>
                <a:off x="6137700" y="1623902"/>
                <a:ext cx="250875" cy="255150"/>
              </a:xfrm>
              <a:custGeom>
                <a:avLst/>
                <a:gdLst/>
                <a:ahLst/>
                <a:cxnLst/>
                <a:rect l="l" t="t" r="r" b="b"/>
                <a:pathLst>
                  <a:path w="10035" h="10206" fill="none" extrusionOk="0">
                    <a:moveTo>
                      <a:pt x="9718" y="2412"/>
                    </a:moveTo>
                    <a:lnTo>
                      <a:pt x="8671" y="2217"/>
                    </a:lnTo>
                    <a:lnTo>
                      <a:pt x="9694" y="1194"/>
                    </a:lnTo>
                    <a:lnTo>
                      <a:pt x="9694" y="1194"/>
                    </a:lnTo>
                    <a:lnTo>
                      <a:pt x="9767" y="1121"/>
                    </a:lnTo>
                    <a:lnTo>
                      <a:pt x="9815" y="1024"/>
                    </a:lnTo>
                    <a:lnTo>
                      <a:pt x="9840" y="951"/>
                    </a:lnTo>
                    <a:lnTo>
                      <a:pt x="9840" y="853"/>
                    </a:lnTo>
                    <a:lnTo>
                      <a:pt x="9840" y="756"/>
                    </a:lnTo>
                    <a:lnTo>
                      <a:pt x="9815" y="658"/>
                    </a:lnTo>
                    <a:lnTo>
                      <a:pt x="9767" y="585"/>
                    </a:lnTo>
                    <a:lnTo>
                      <a:pt x="9694" y="512"/>
                    </a:lnTo>
                    <a:lnTo>
                      <a:pt x="9694" y="512"/>
                    </a:lnTo>
                    <a:lnTo>
                      <a:pt x="9621" y="439"/>
                    </a:lnTo>
                    <a:lnTo>
                      <a:pt x="9548" y="391"/>
                    </a:lnTo>
                    <a:lnTo>
                      <a:pt x="9450" y="366"/>
                    </a:lnTo>
                    <a:lnTo>
                      <a:pt x="9353" y="366"/>
                    </a:lnTo>
                    <a:lnTo>
                      <a:pt x="9255" y="366"/>
                    </a:lnTo>
                    <a:lnTo>
                      <a:pt x="9182" y="391"/>
                    </a:lnTo>
                    <a:lnTo>
                      <a:pt x="9085" y="439"/>
                    </a:lnTo>
                    <a:lnTo>
                      <a:pt x="9012" y="512"/>
                    </a:lnTo>
                    <a:lnTo>
                      <a:pt x="7867" y="1657"/>
                    </a:lnTo>
                    <a:lnTo>
                      <a:pt x="7867" y="1657"/>
                    </a:lnTo>
                    <a:lnTo>
                      <a:pt x="7818" y="1487"/>
                    </a:lnTo>
                    <a:lnTo>
                      <a:pt x="7599" y="317"/>
                    </a:lnTo>
                    <a:lnTo>
                      <a:pt x="7599" y="317"/>
                    </a:lnTo>
                    <a:lnTo>
                      <a:pt x="7575" y="196"/>
                    </a:lnTo>
                    <a:lnTo>
                      <a:pt x="7526" y="98"/>
                    </a:lnTo>
                    <a:lnTo>
                      <a:pt x="7477" y="50"/>
                    </a:lnTo>
                    <a:lnTo>
                      <a:pt x="7404" y="1"/>
                    </a:lnTo>
                    <a:lnTo>
                      <a:pt x="7331" y="1"/>
                    </a:lnTo>
                    <a:lnTo>
                      <a:pt x="7234" y="25"/>
                    </a:lnTo>
                    <a:lnTo>
                      <a:pt x="7161" y="74"/>
                    </a:lnTo>
                    <a:lnTo>
                      <a:pt x="7063" y="147"/>
                    </a:lnTo>
                    <a:lnTo>
                      <a:pt x="5432" y="1754"/>
                    </a:lnTo>
                    <a:lnTo>
                      <a:pt x="5432" y="1754"/>
                    </a:lnTo>
                    <a:lnTo>
                      <a:pt x="5358" y="1852"/>
                    </a:lnTo>
                    <a:lnTo>
                      <a:pt x="5285" y="1974"/>
                    </a:lnTo>
                    <a:lnTo>
                      <a:pt x="5212" y="2120"/>
                    </a:lnTo>
                    <a:lnTo>
                      <a:pt x="5164" y="2242"/>
                    </a:lnTo>
                    <a:lnTo>
                      <a:pt x="5139" y="2388"/>
                    </a:lnTo>
                    <a:lnTo>
                      <a:pt x="5115" y="2534"/>
                    </a:lnTo>
                    <a:lnTo>
                      <a:pt x="5115" y="2680"/>
                    </a:lnTo>
                    <a:lnTo>
                      <a:pt x="5115" y="2802"/>
                    </a:lnTo>
                    <a:lnTo>
                      <a:pt x="5334" y="3971"/>
                    </a:lnTo>
                    <a:lnTo>
                      <a:pt x="5334" y="3971"/>
                    </a:lnTo>
                    <a:lnTo>
                      <a:pt x="5383" y="4141"/>
                    </a:lnTo>
                    <a:lnTo>
                      <a:pt x="147" y="9378"/>
                    </a:lnTo>
                    <a:lnTo>
                      <a:pt x="147" y="9378"/>
                    </a:lnTo>
                    <a:lnTo>
                      <a:pt x="73" y="9451"/>
                    </a:lnTo>
                    <a:lnTo>
                      <a:pt x="25" y="9548"/>
                    </a:lnTo>
                    <a:lnTo>
                      <a:pt x="0" y="9645"/>
                    </a:lnTo>
                    <a:lnTo>
                      <a:pt x="0" y="9718"/>
                    </a:lnTo>
                    <a:lnTo>
                      <a:pt x="0" y="9816"/>
                    </a:lnTo>
                    <a:lnTo>
                      <a:pt x="25" y="9913"/>
                    </a:lnTo>
                    <a:lnTo>
                      <a:pt x="73" y="9986"/>
                    </a:lnTo>
                    <a:lnTo>
                      <a:pt x="147" y="10059"/>
                    </a:lnTo>
                    <a:lnTo>
                      <a:pt x="147" y="10059"/>
                    </a:lnTo>
                    <a:lnTo>
                      <a:pt x="220" y="10133"/>
                    </a:lnTo>
                    <a:lnTo>
                      <a:pt x="293" y="10181"/>
                    </a:lnTo>
                    <a:lnTo>
                      <a:pt x="390" y="10206"/>
                    </a:lnTo>
                    <a:lnTo>
                      <a:pt x="488" y="10206"/>
                    </a:lnTo>
                    <a:lnTo>
                      <a:pt x="488" y="10206"/>
                    </a:lnTo>
                    <a:lnTo>
                      <a:pt x="585" y="10206"/>
                    </a:lnTo>
                    <a:lnTo>
                      <a:pt x="658" y="10181"/>
                    </a:lnTo>
                    <a:lnTo>
                      <a:pt x="755" y="10133"/>
                    </a:lnTo>
                    <a:lnTo>
                      <a:pt x="828" y="10059"/>
                    </a:lnTo>
                    <a:lnTo>
                      <a:pt x="6187" y="4726"/>
                    </a:lnTo>
                    <a:lnTo>
                      <a:pt x="7234" y="4896"/>
                    </a:lnTo>
                    <a:lnTo>
                      <a:pt x="7234" y="4896"/>
                    </a:lnTo>
                    <a:lnTo>
                      <a:pt x="7356" y="4921"/>
                    </a:lnTo>
                    <a:lnTo>
                      <a:pt x="7502" y="4921"/>
                    </a:lnTo>
                    <a:lnTo>
                      <a:pt x="7624" y="4896"/>
                    </a:lnTo>
                    <a:lnTo>
                      <a:pt x="7770" y="4848"/>
                    </a:lnTo>
                    <a:lnTo>
                      <a:pt x="7916" y="4799"/>
                    </a:lnTo>
                    <a:lnTo>
                      <a:pt x="8038" y="4750"/>
                    </a:lnTo>
                    <a:lnTo>
                      <a:pt x="8159" y="4677"/>
                    </a:lnTo>
                    <a:lnTo>
                      <a:pt x="8257" y="4580"/>
                    </a:lnTo>
                    <a:lnTo>
                      <a:pt x="9889" y="2948"/>
                    </a:lnTo>
                    <a:lnTo>
                      <a:pt x="9889" y="2948"/>
                    </a:lnTo>
                    <a:lnTo>
                      <a:pt x="9962" y="2875"/>
                    </a:lnTo>
                    <a:lnTo>
                      <a:pt x="10010" y="2777"/>
                    </a:lnTo>
                    <a:lnTo>
                      <a:pt x="10035" y="2704"/>
                    </a:lnTo>
                    <a:lnTo>
                      <a:pt x="10010" y="2607"/>
                    </a:lnTo>
                    <a:lnTo>
                      <a:pt x="9986" y="2558"/>
                    </a:lnTo>
                    <a:lnTo>
                      <a:pt x="9913" y="2485"/>
                    </a:lnTo>
                    <a:lnTo>
                      <a:pt x="9815" y="2436"/>
                    </a:lnTo>
                    <a:lnTo>
                      <a:pt x="9718" y="2412"/>
                    </a:lnTo>
                    <a:lnTo>
                      <a:pt x="9718" y="2412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highlight>
                    <a:srgbClr val="434343"/>
                  </a:highlight>
                </a:endParaRPr>
              </a:p>
            </p:txBody>
          </p:sp>
        </p:grp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12D82B9C-4330-42A8-A320-A46CDA9DD5B9}"/>
              </a:ext>
            </a:extLst>
          </p:cNvPr>
          <p:cNvSpPr txBox="1"/>
          <p:nvPr/>
        </p:nvSpPr>
        <p:spPr>
          <a:xfrm>
            <a:off x="1042024" y="1670432"/>
            <a:ext cx="1620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Competition</a:t>
            </a:r>
            <a:endParaRPr lang="el-G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2048" name="Ελεύθερη σχεδίαση: Σχήμα 2047">
            <a:extLst>
              <a:ext uri="{FF2B5EF4-FFF2-40B4-BE49-F238E27FC236}">
                <a16:creationId xmlns:a16="http://schemas.microsoft.com/office/drawing/2014/main" id="{FA103884-1B4C-48B9-A9C6-D26A0A478D29}"/>
              </a:ext>
            </a:extLst>
          </p:cNvPr>
          <p:cNvSpPr/>
          <p:nvPr/>
        </p:nvSpPr>
        <p:spPr>
          <a:xfrm>
            <a:off x="2137144" y="691116"/>
            <a:ext cx="1488558" cy="1177050"/>
          </a:xfrm>
          <a:custGeom>
            <a:avLst/>
            <a:gdLst>
              <a:gd name="connsiteX0" fmla="*/ 0 w 1488558"/>
              <a:gd name="connsiteY0" fmla="*/ 946298 h 1177050"/>
              <a:gd name="connsiteX1" fmla="*/ 308344 w 1488558"/>
              <a:gd name="connsiteY1" fmla="*/ 520996 h 1177050"/>
              <a:gd name="connsiteX2" fmla="*/ 606056 w 1488558"/>
              <a:gd name="connsiteY2" fmla="*/ 1169582 h 1177050"/>
              <a:gd name="connsiteX3" fmla="*/ 1488558 w 1488558"/>
              <a:gd name="connsiteY3" fmla="*/ 0 h 11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8558" h="1177050">
                <a:moveTo>
                  <a:pt x="0" y="946298"/>
                </a:moveTo>
                <a:cubicBezTo>
                  <a:pt x="103667" y="715040"/>
                  <a:pt x="207335" y="483782"/>
                  <a:pt x="308344" y="520996"/>
                </a:cubicBezTo>
                <a:cubicBezTo>
                  <a:pt x="409353" y="558210"/>
                  <a:pt x="409354" y="1256415"/>
                  <a:pt x="606056" y="1169582"/>
                </a:cubicBezTo>
                <a:cubicBezTo>
                  <a:pt x="802758" y="1082749"/>
                  <a:pt x="1258186" y="303028"/>
                  <a:pt x="1488558" y="0"/>
                </a:cubicBezTo>
              </a:path>
            </a:pathLst>
          </a:cu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2050" name="TextBox 2049">
            <a:extLst>
              <a:ext uri="{FF2B5EF4-FFF2-40B4-BE49-F238E27FC236}">
                <a16:creationId xmlns:a16="http://schemas.microsoft.com/office/drawing/2014/main" id="{4D4BB6F7-21CA-41B7-8A8B-C59D428C8015}"/>
              </a:ext>
            </a:extLst>
          </p:cNvPr>
          <p:cNvSpPr txBox="1"/>
          <p:nvPr/>
        </p:nvSpPr>
        <p:spPr>
          <a:xfrm>
            <a:off x="7101025" y="207907"/>
            <a:ext cx="12963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French Script MT" panose="03020402040607040605" pitchFamily="66" charset="0"/>
              </a:rPr>
              <a:t>Group Strategic Mapping</a:t>
            </a:r>
            <a:endParaRPr lang="el-GR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Ελεύθερη σχεδίαση: Σχήμα 4">
            <a:extLst>
              <a:ext uri="{FF2B5EF4-FFF2-40B4-BE49-F238E27FC236}">
                <a16:creationId xmlns:a16="http://schemas.microsoft.com/office/drawing/2014/main" id="{8C1E93D5-B04C-43A4-9D4B-A4207CFCE650}"/>
              </a:ext>
            </a:extLst>
          </p:cNvPr>
          <p:cNvSpPr/>
          <p:nvPr/>
        </p:nvSpPr>
        <p:spPr>
          <a:xfrm>
            <a:off x="5272967" y="2296633"/>
            <a:ext cx="819489" cy="1119234"/>
          </a:xfrm>
          <a:custGeom>
            <a:avLst/>
            <a:gdLst>
              <a:gd name="connsiteX0" fmla="*/ 0 w 925033"/>
              <a:gd name="connsiteY0" fmla="*/ 935665 h 935665"/>
              <a:gd name="connsiteX1" fmla="*/ 223284 w 925033"/>
              <a:gd name="connsiteY1" fmla="*/ 21265 h 935665"/>
              <a:gd name="connsiteX2" fmla="*/ 691117 w 925033"/>
              <a:gd name="connsiteY2" fmla="*/ 446567 h 935665"/>
              <a:gd name="connsiteX3" fmla="*/ 925033 w 925033"/>
              <a:gd name="connsiteY3" fmla="*/ 0 h 935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5033" h="935665">
                <a:moveTo>
                  <a:pt x="0" y="935665"/>
                </a:moveTo>
                <a:cubicBezTo>
                  <a:pt x="54049" y="519223"/>
                  <a:pt x="108098" y="102781"/>
                  <a:pt x="223284" y="21265"/>
                </a:cubicBezTo>
                <a:cubicBezTo>
                  <a:pt x="338470" y="-60251"/>
                  <a:pt x="574159" y="450111"/>
                  <a:pt x="691117" y="446567"/>
                </a:cubicBezTo>
                <a:cubicBezTo>
                  <a:pt x="808075" y="443023"/>
                  <a:pt x="866554" y="221511"/>
                  <a:pt x="925033" y="0"/>
                </a:cubicBezTo>
              </a:path>
            </a:pathLst>
          </a:cu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53453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Θέση εικόνας 17">
            <a:extLst>
              <a:ext uri="{FF2B5EF4-FFF2-40B4-BE49-F238E27FC236}">
                <a16:creationId xmlns:a16="http://schemas.microsoft.com/office/drawing/2014/main" id="{0270FFCD-5097-4A89-BA5F-51B1D41494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8" t="6168" r="37908"/>
          <a:stretch/>
        </p:blipFill>
        <p:spPr>
          <a:xfrm rot="16200000">
            <a:off x="3915895" y="-3937212"/>
            <a:ext cx="1312209" cy="9144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7739B8-BB53-4CC8-8960-B467EAD604D3}"/>
              </a:ext>
            </a:extLst>
          </p:cNvPr>
          <p:cNvSpPr txBox="1"/>
          <p:nvPr/>
        </p:nvSpPr>
        <p:spPr>
          <a:xfrm>
            <a:off x="1369356" y="-87765"/>
            <a:ext cx="6336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rPr>
              <a:t>Internal </a:t>
            </a:r>
            <a:r>
              <a:rPr lang="en-US" sz="4400" dirty="0">
                <a:solidFill>
                  <a:srgbClr val="651E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rPr>
              <a:t>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C0809D-CF4B-4F4E-BB7A-C80771BF6727}"/>
              </a:ext>
            </a:extLst>
          </p:cNvPr>
          <p:cNvSpPr txBox="1"/>
          <p:nvPr/>
        </p:nvSpPr>
        <p:spPr>
          <a:xfrm>
            <a:off x="611588" y="1281703"/>
            <a:ext cx="219185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Εγκαταστάσεις:</a:t>
            </a:r>
            <a:endParaRPr lang="en-US" sz="18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l-GR" sz="20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C46BB4-777A-496B-89B1-2CA10D0B666E}"/>
              </a:ext>
            </a:extLst>
          </p:cNvPr>
          <p:cNvSpPr txBox="1"/>
          <p:nvPr/>
        </p:nvSpPr>
        <p:spPr>
          <a:xfrm>
            <a:off x="0" y="1620257"/>
            <a:ext cx="29068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Οι εγκαταστάσεις βρίσκονται στη </a:t>
            </a:r>
            <a:r>
              <a:rPr lang="el-GR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Νέα Ιωνία</a:t>
            </a:r>
            <a:r>
              <a:rPr lang="en-US" sz="1200" dirty="0">
                <a:solidFill>
                  <a:schemeClr val="accent1"/>
                </a:solidFill>
                <a:latin typeface="Nunito Sans" panose="020B0604020202020204" charset="0"/>
                <a:cs typeface="Times New Roman" panose="02020603050405020304" pitchFamily="18" charset="0"/>
              </a:rPr>
              <a:t> &amp;</a:t>
            </a:r>
            <a:r>
              <a:rPr lang="el-GR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Μεταμόρφωση</a:t>
            </a:r>
            <a:r>
              <a:rPr lang="en-US" sz="1200" dirty="0">
                <a:solidFill>
                  <a:schemeClr val="accent1"/>
                </a:solidFill>
                <a:latin typeface="Nunito Sans" panose="020B0604020202020204" charset="0"/>
                <a:cs typeface="Times New Roman" panose="02020603050405020304" pitchFamily="18" charset="0"/>
              </a:rPr>
              <a:t>. </a:t>
            </a:r>
            <a:r>
              <a:rPr lang="el-G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Υπάρχουν co-working χώροι, εστιατόριο-καφετέρια, βεράντες, classrooms για εκπαιδεύσεις και παρουσιάσεις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anose="020B0604020202020204" charset="0"/>
                <a:cs typeface="Times New Roman" panose="02020603050405020304" pitchFamily="18" charset="0"/>
              </a:rPr>
              <a:t> </a:t>
            </a:r>
            <a:r>
              <a:rPr lang="el-G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και cubes για συναντήσεις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panose="020B0604020202020204" charset="0"/>
                <a:cs typeface="Times New Roman" panose="02020603050405020304" pitchFamily="18" charset="0"/>
              </a:rPr>
              <a:t>. O</a:t>
            </a:r>
            <a:r>
              <a:rPr lang="el-G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ι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χώροι απασχόλησης και συνάθροισης διαχωρίζονται με τρόπο που προάγει την ηρεμία, ενώ το κεντρικό meeting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room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έχει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ανάλαφρη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διάθεση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l-GR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F4A41A5D-A92D-4FAB-BF17-4660F9750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31" y="3374583"/>
            <a:ext cx="2621097" cy="15126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E516F6-BB98-4883-AC75-D25559790337}"/>
              </a:ext>
            </a:extLst>
          </p:cNvPr>
          <p:cNvSpPr txBox="1"/>
          <p:nvPr/>
        </p:nvSpPr>
        <p:spPr>
          <a:xfrm>
            <a:off x="3923928" y="1290893"/>
            <a:ext cx="154378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8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Εξοπλισμός:</a:t>
            </a:r>
            <a:endParaRPr lang="en-US" sz="1800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l-GR" sz="20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685DC3-401B-4451-91A2-44EA32A750B7}"/>
              </a:ext>
            </a:extLst>
          </p:cNvPr>
          <p:cNvSpPr txBox="1"/>
          <p:nvPr/>
        </p:nvSpPr>
        <p:spPr>
          <a:xfrm>
            <a:off x="3212118" y="3389174"/>
            <a:ext cx="27197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Τα γραφεία διαθέτουν </a:t>
            </a:r>
            <a:r>
              <a:rPr lang="el-GR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ΙΤ</a:t>
            </a:r>
            <a:r>
              <a:rPr lang="el-G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υποδομές και στα workstation </a:t>
            </a:r>
          </a:p>
          <a:p>
            <a:pPr algn="ctr"/>
            <a:r>
              <a:rPr lang="el-G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«κρύβεται» μια ολόκληρη υποδομή </a:t>
            </a:r>
            <a:r>
              <a:rPr lang="el-GR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servers </a:t>
            </a:r>
            <a:r>
              <a:rPr lang="el-G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και δικτύων δεδομένων. Υπάρχουν ομάδες (</a:t>
            </a:r>
            <a:r>
              <a:rPr lang="el-GR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 Foundations team, Office IT, SRE, Systems</a:t>
            </a:r>
            <a:r>
              <a:rPr lang="el-G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 που εργάζονται για την κατάλληλη υποστήριξη της παρουσίας της εταιρείας στο Διαδίκτυο.</a:t>
            </a:r>
          </a:p>
        </p:txBody>
      </p:sp>
      <p:pic>
        <p:nvPicPr>
          <p:cNvPr id="18" name="Εικόνα 17">
            <a:extLst>
              <a:ext uri="{FF2B5EF4-FFF2-40B4-BE49-F238E27FC236}">
                <a16:creationId xmlns:a16="http://schemas.microsoft.com/office/drawing/2014/main" id="{2ED0054B-EE9B-4D89-B94F-E332E039E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983" y="1739888"/>
            <a:ext cx="2556161" cy="1360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50B94FD-751B-4280-9FA2-E496B7600AA0}"/>
              </a:ext>
            </a:extLst>
          </p:cNvPr>
          <p:cNvSpPr txBox="1"/>
          <p:nvPr/>
        </p:nvSpPr>
        <p:spPr>
          <a:xfrm>
            <a:off x="6920857" y="1256274"/>
            <a:ext cx="154378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Πρώτες Ύλες:</a:t>
            </a:r>
            <a:endParaRPr lang="en-US" sz="18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l-GR" sz="20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B590EB-FA0B-4A65-A405-29FDFB3FC9DF}"/>
              </a:ext>
            </a:extLst>
          </p:cNvPr>
          <p:cNvSpPr txBox="1"/>
          <p:nvPr/>
        </p:nvSpPr>
        <p:spPr>
          <a:xfrm>
            <a:off x="6329176" y="1739888"/>
            <a:ext cx="2596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Περιλαμβάνεται το </a:t>
            </a:r>
            <a:r>
              <a:rPr lang="el-GR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πληροφοριακό σύστημα</a:t>
            </a:r>
            <a:r>
              <a:rPr lang="el-G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που επηρεάζει άμεσα την επιτυχία των διαδικτυακών πωλήσεων και την  λειτουργία της, οι μηχανές αναζήτησης ιστοσελίδων και το διαδίκτυο.</a:t>
            </a:r>
          </a:p>
        </p:txBody>
      </p:sp>
      <p:pic>
        <p:nvPicPr>
          <p:cNvPr id="23" name="Εικόνα 22">
            <a:extLst>
              <a:ext uri="{FF2B5EF4-FFF2-40B4-BE49-F238E27FC236}">
                <a16:creationId xmlns:a16="http://schemas.microsoft.com/office/drawing/2014/main" id="{BA5D7144-1568-4A79-B05A-BEFD81E0E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1829" y="3027362"/>
            <a:ext cx="2448463" cy="1719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02BC73-2C13-432D-8CA1-4D4B8E6C82F1}"/>
              </a:ext>
            </a:extLst>
          </p:cNvPr>
          <p:cNvSpPr txBox="1"/>
          <p:nvPr/>
        </p:nvSpPr>
        <p:spPr>
          <a:xfrm rot="961809">
            <a:off x="3059831" y="524409"/>
            <a:ext cx="3024336" cy="584775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Resources &amp; Competences</a:t>
            </a:r>
            <a:endParaRPr lang="el-GR" sz="32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326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Θέση εικόνας 17">
            <a:extLst>
              <a:ext uri="{FF2B5EF4-FFF2-40B4-BE49-F238E27FC236}">
                <a16:creationId xmlns:a16="http://schemas.microsoft.com/office/drawing/2014/main" id="{7F5F2890-4105-4882-B75F-BDD2B4C30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>
          <a:xfrm rot="5400000">
            <a:off x="3929988" y="-3952371"/>
            <a:ext cx="1261640" cy="9166385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sp>
        <p:nvSpPr>
          <p:cNvPr id="65" name="Ορθογώνιο 64">
            <a:extLst>
              <a:ext uri="{FF2B5EF4-FFF2-40B4-BE49-F238E27FC236}">
                <a16:creationId xmlns:a16="http://schemas.microsoft.com/office/drawing/2014/main" id="{607A885C-C364-4D0C-95CF-66537CBE7855}"/>
              </a:ext>
            </a:extLst>
          </p:cNvPr>
          <p:cNvSpPr/>
          <p:nvPr/>
        </p:nvSpPr>
        <p:spPr>
          <a:xfrm>
            <a:off x="7974205" y="1335495"/>
            <a:ext cx="1084984" cy="457337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l-GR" sz="1000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6" name="Ορθογώνιο 65">
            <a:extLst>
              <a:ext uri="{FF2B5EF4-FFF2-40B4-BE49-F238E27FC236}">
                <a16:creationId xmlns:a16="http://schemas.microsoft.com/office/drawing/2014/main" id="{522D73F7-3A0C-4A74-8741-B5D7C4A0037F}"/>
              </a:ext>
            </a:extLst>
          </p:cNvPr>
          <p:cNvSpPr/>
          <p:nvPr/>
        </p:nvSpPr>
        <p:spPr>
          <a:xfrm>
            <a:off x="-249" y="1265694"/>
            <a:ext cx="9166385" cy="2733373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l-GR" sz="1000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63" name="Εικόνα 62">
            <a:extLst>
              <a:ext uri="{FF2B5EF4-FFF2-40B4-BE49-F238E27FC236}">
                <a16:creationId xmlns:a16="http://schemas.microsoft.com/office/drawing/2014/main" id="{3B13D5C8-C883-423D-8D8C-EA9BAB49F5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243" r="14023" b="8302"/>
          <a:stretch/>
        </p:blipFill>
        <p:spPr>
          <a:xfrm>
            <a:off x="1036189" y="1261788"/>
            <a:ext cx="8117486" cy="3646979"/>
          </a:xfrm>
          <a:prstGeom prst="rect">
            <a:avLst/>
          </a:prstGeom>
        </p:spPr>
      </p:pic>
      <p:sp>
        <p:nvSpPr>
          <p:cNvPr id="64" name="Ορθογώνιο 63">
            <a:extLst>
              <a:ext uri="{FF2B5EF4-FFF2-40B4-BE49-F238E27FC236}">
                <a16:creationId xmlns:a16="http://schemas.microsoft.com/office/drawing/2014/main" id="{144FC626-528A-420D-A18C-8C73B552A839}"/>
              </a:ext>
            </a:extLst>
          </p:cNvPr>
          <p:cNvSpPr/>
          <p:nvPr/>
        </p:nvSpPr>
        <p:spPr>
          <a:xfrm>
            <a:off x="-19868" y="3259730"/>
            <a:ext cx="9205623" cy="1926182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l-GR" sz="1000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BF7C23F4-13ED-4863-B058-42A30A8A06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EC9BF4-1E97-486A-A9F8-B6251C5E3F65}"/>
              </a:ext>
            </a:extLst>
          </p:cNvPr>
          <p:cNvSpPr txBox="1"/>
          <p:nvPr/>
        </p:nvSpPr>
        <p:spPr>
          <a:xfrm>
            <a:off x="2187718" y="1379"/>
            <a:ext cx="458152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rPr>
              <a:t>Internal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B16863-6DBF-4F5B-B26E-DF3FCF155671}"/>
              </a:ext>
            </a:extLst>
          </p:cNvPr>
          <p:cNvSpPr txBox="1"/>
          <p:nvPr/>
        </p:nvSpPr>
        <p:spPr>
          <a:xfrm>
            <a:off x="6165883" y="597028"/>
            <a:ext cx="3024336" cy="584775"/>
          </a:xfrm>
          <a:prstGeom prst="rect">
            <a:avLst/>
          </a:prstGeom>
          <a:ln w="34925"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flat" dir="t"/>
          </a:scene3d>
          <a:sp3d extrusionH="254000" contourW="19050" prstMaterial="translucentPowder">
            <a:bevelT w="82550" h="44450" prst="hardEdge"/>
            <a:bevelB w="82550" h="44450" prst="artDeco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Resources &amp; Competences</a:t>
            </a:r>
            <a:endParaRPr lang="el-GR" sz="3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537474-5645-4228-8664-0E760612B92B}"/>
              </a:ext>
            </a:extLst>
          </p:cNvPr>
          <p:cNvSpPr txBox="1"/>
          <p:nvPr/>
        </p:nvSpPr>
        <p:spPr>
          <a:xfrm>
            <a:off x="2187718" y="2609148"/>
            <a:ext cx="21166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Τεχνολογικοί Πόροι:</a:t>
            </a:r>
            <a:endParaRPr lang="en-US" sz="16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D62E2F-A63F-4514-A41D-04A09B49E3A6}"/>
              </a:ext>
            </a:extLst>
          </p:cNvPr>
          <p:cNvSpPr txBox="1"/>
          <p:nvPr/>
        </p:nvSpPr>
        <p:spPr>
          <a:xfrm>
            <a:off x="2080413" y="3093092"/>
            <a:ext cx="20162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200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Υπάρχει Διαδικτυακή πλατφόρμα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l-GR" sz="1200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με </a:t>
            </a:r>
          </a:p>
          <a:p>
            <a:pPr algn="ctr"/>
            <a:r>
              <a:rPr lang="el-GR" sz="1200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στόχο να προσφέρει μια ολοκληρωμένη εμπειρία στον χρήστη σε mobile και web πλατφόρμες. Ασχολείται με την ανάλυση των δεδομένων και την ανάπτυξη νέων features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.</a:t>
            </a:r>
            <a:endParaRPr lang="el-GR" sz="1200" dirty="0">
              <a:solidFill>
                <a:schemeClr val="bg2">
                  <a:lumMod val="75000"/>
                </a:schemeClr>
              </a:solidFill>
              <a:latin typeface="Amasis MT Pro Light" panose="020403040500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B3635D-25EF-42B4-9A3D-485F1C33ED77}"/>
              </a:ext>
            </a:extLst>
          </p:cNvPr>
          <p:cNvSpPr txBox="1"/>
          <p:nvPr/>
        </p:nvSpPr>
        <p:spPr>
          <a:xfrm>
            <a:off x="7203918" y="3100630"/>
            <a:ext cx="20162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200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Το </a:t>
            </a:r>
            <a:r>
              <a:rPr lang="el-GR" sz="1200" dirty="0">
                <a:solidFill>
                  <a:schemeClr val="accent6">
                    <a:lumMod val="75000"/>
                  </a:schemeClr>
                </a:solidFill>
                <a:latin typeface="Amasis MT Pro Light" panose="02040304050005020304" pitchFamily="18" charset="0"/>
              </a:rPr>
              <a:t>Skroutz</a:t>
            </a:r>
            <a:r>
              <a:rPr lang="el-GR" sz="1200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ανέλαβε την υλοποίηση του </a:t>
            </a:r>
            <a:r>
              <a:rPr lang="el-GR" sz="1200" dirty="0">
                <a:solidFill>
                  <a:schemeClr val="accent6">
                    <a:lumMod val="75000"/>
                  </a:schemeClr>
                </a:solidFill>
                <a:latin typeface="Amasis MT Pro Light" panose="02040304050005020304" pitchFamily="18" charset="0"/>
              </a:rPr>
              <a:t>Έξυπνου Καλαθιού</a:t>
            </a:r>
            <a:r>
              <a:rPr lang="el-GR" sz="1200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, project που στηρίζεται σε προηγμένες λύσεις </a:t>
            </a:r>
            <a:r>
              <a:rPr lang="el-GR" sz="1200" dirty="0">
                <a:solidFill>
                  <a:schemeClr val="accent6">
                    <a:lumMod val="75000"/>
                  </a:schemeClr>
                </a:solidFill>
                <a:latin typeface="Amasis MT Pro Light" panose="02040304050005020304" pitchFamily="18" charset="0"/>
              </a:rPr>
              <a:t>software</a:t>
            </a:r>
            <a:r>
              <a:rPr lang="el-GR" sz="1200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που αυτοματοποιούν την διαχείριση και την ολοκλήρωση κάθε παραγγελίας, καθώς επίσης και τις after-sale υπηρεσίες.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BF671D-F25D-4680-9D09-DC77B0949A03}"/>
              </a:ext>
            </a:extLst>
          </p:cNvPr>
          <p:cNvSpPr txBox="1"/>
          <p:nvPr/>
        </p:nvSpPr>
        <p:spPr>
          <a:xfrm>
            <a:off x="7624320" y="2606405"/>
            <a:ext cx="1944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Καινοτομία:</a:t>
            </a:r>
            <a:endParaRPr lang="en-US" sz="16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1" name="Ομάδα 40">
            <a:extLst>
              <a:ext uri="{FF2B5EF4-FFF2-40B4-BE49-F238E27FC236}">
                <a16:creationId xmlns:a16="http://schemas.microsoft.com/office/drawing/2014/main" id="{A8FE9A93-FE7C-410B-B7A3-57FE4C8D92D8}"/>
              </a:ext>
            </a:extLst>
          </p:cNvPr>
          <p:cNvGrpSpPr/>
          <p:nvPr/>
        </p:nvGrpSpPr>
        <p:grpSpPr>
          <a:xfrm>
            <a:off x="4304326" y="3040556"/>
            <a:ext cx="2899592" cy="2076916"/>
            <a:chOff x="3415528" y="1078088"/>
            <a:chExt cx="5156684" cy="3783851"/>
          </a:xfrm>
        </p:grpSpPr>
        <p:sp>
          <p:nvSpPr>
            <p:cNvPr id="30" name="Google Shape;345;p32">
              <a:extLst>
                <a:ext uri="{FF2B5EF4-FFF2-40B4-BE49-F238E27FC236}">
                  <a16:creationId xmlns:a16="http://schemas.microsoft.com/office/drawing/2014/main" id="{92FD5FDF-7000-47F7-B9F5-1A9EB678C219}"/>
                </a:ext>
              </a:extLst>
            </p:cNvPr>
            <p:cNvSpPr txBox="1">
              <a:spLocks/>
            </p:cNvSpPr>
            <p:nvPr/>
          </p:nvSpPr>
          <p:spPr>
            <a:xfrm>
              <a:off x="3415528" y="1078088"/>
              <a:ext cx="5156684" cy="111511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Nunito Sans"/>
                <a:buNone/>
                <a:defRPr sz="2400" b="0" i="0" u="none" strike="noStrike" cap="none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Nunito Sans"/>
                <a:buNone/>
                <a:defRPr sz="2400" b="0" i="0" u="none" strike="noStrike" cap="none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Nunito Sans"/>
                <a:buNone/>
                <a:defRPr sz="2400" b="0" i="0" u="none" strike="noStrike" cap="none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Nunito Sans"/>
                <a:buNone/>
                <a:defRPr sz="2400" b="0" i="0" u="none" strike="noStrike" cap="none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Nunito Sans"/>
                <a:buNone/>
                <a:defRPr sz="2400" b="0" i="0" u="none" strike="noStrike" cap="none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Nunito Sans"/>
                <a:buNone/>
                <a:defRPr sz="2400" b="0" i="0" u="none" strike="noStrike" cap="none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Nunito Sans"/>
                <a:buNone/>
                <a:defRPr sz="2400" b="0" i="0" u="none" strike="noStrike" cap="none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Nunito Sans"/>
                <a:buNone/>
                <a:defRPr sz="2400" b="0" i="0" u="none" strike="noStrike" cap="none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Nunito Sans"/>
                <a:buNone/>
                <a:defRPr sz="2400" b="0" i="0" u="none" strike="noStrike" cap="none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9pPr>
            </a:lstStyle>
            <a:p>
              <a:pPr marL="342900" lvl="0" indent="-342900" algn="just">
                <a:lnSpc>
                  <a:spcPct val="107000"/>
                </a:lnSpc>
                <a:spcAft>
                  <a:spcPts val="800"/>
                </a:spcAft>
                <a:buFont typeface="Wingdings" panose="05000000000000000000" pitchFamily="2" charset="2"/>
                <a:buChar char=""/>
              </a:pPr>
              <a:r>
                <a:rPr lang="el-GR" sz="12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367.205.198 </a:t>
              </a:r>
              <a:r>
                <a:rPr lang="en-US" sz="12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pageviews</a:t>
              </a:r>
              <a:endPara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lvl="0" algn="just">
                <a:lnSpc>
                  <a:spcPct val="107000"/>
                </a:lnSpc>
                <a:spcAft>
                  <a:spcPts val="800"/>
                </a:spcAft>
              </a:pPr>
              <a:r>
                <a:rPr lang="en-US" sz="900" dirty="0">
                  <a:solidFill>
                    <a:srgbClr val="FFFFFF"/>
                  </a:solidFill>
                </a:rPr>
                <a:t>Whoa! That’s a big number, aren’t you proud?</a:t>
              </a:r>
            </a:p>
          </p:txBody>
        </p:sp>
        <p:sp>
          <p:nvSpPr>
            <p:cNvPr id="31" name="Google Shape;346;p32">
              <a:extLst>
                <a:ext uri="{FF2B5EF4-FFF2-40B4-BE49-F238E27FC236}">
                  <a16:creationId xmlns:a16="http://schemas.microsoft.com/office/drawing/2014/main" id="{05210FE3-41AC-4A58-B0DF-488CFB8A2841}"/>
                </a:ext>
              </a:extLst>
            </p:cNvPr>
            <p:cNvSpPr txBox="1">
              <a:spLocks/>
            </p:cNvSpPr>
            <p:nvPr/>
          </p:nvSpPr>
          <p:spPr>
            <a:xfrm>
              <a:off x="3415528" y="2434269"/>
              <a:ext cx="5156684" cy="11151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Nunito Sans"/>
                <a:buNone/>
                <a:defRPr sz="2400" b="0" i="0" u="none" strike="noStrike" cap="none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Nunito Sans"/>
                <a:buNone/>
                <a:defRPr sz="2400" b="0" i="0" u="none" strike="noStrike" cap="none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Nunito Sans"/>
                <a:buNone/>
                <a:defRPr sz="2400" b="0" i="0" u="none" strike="noStrike" cap="none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Nunito Sans"/>
                <a:buNone/>
                <a:defRPr sz="2400" b="0" i="0" u="none" strike="noStrike" cap="none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Nunito Sans"/>
                <a:buNone/>
                <a:defRPr sz="2400" b="0" i="0" u="none" strike="noStrike" cap="none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Nunito Sans"/>
                <a:buNone/>
                <a:defRPr sz="2400" b="0" i="0" u="none" strike="noStrike" cap="none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Nunito Sans"/>
                <a:buNone/>
                <a:defRPr sz="2400" b="0" i="0" u="none" strike="noStrike" cap="none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Nunito Sans"/>
                <a:buNone/>
                <a:defRPr sz="2400" b="0" i="0" u="none" strike="noStrike" cap="none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Nunito Sans"/>
                <a:buNone/>
                <a:defRPr sz="2400" b="0" i="0" u="none" strike="noStrike" cap="none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9pPr>
            </a:lstStyle>
            <a:p>
              <a:pPr marL="342900" lvl="0" indent="-342900" algn="just">
                <a:lnSpc>
                  <a:spcPct val="107000"/>
                </a:lnSpc>
                <a:spcAft>
                  <a:spcPts val="800"/>
                </a:spcAft>
                <a:buFont typeface="Wingdings" panose="05000000000000000000" pitchFamily="2" charset="2"/>
                <a:buChar char=""/>
              </a:pPr>
              <a:r>
                <a:rPr lang="el-GR" sz="12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39.003.341 επισκέψεις</a:t>
              </a:r>
              <a:endParaRPr lang="el-G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spcBef>
                  <a:spcPts val="600"/>
                </a:spcBef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050" dirty="0"/>
                <a:t>And a lot of users!</a:t>
              </a:r>
              <a:endParaRPr lang="en-US" b="1" dirty="0"/>
            </a:p>
          </p:txBody>
        </p:sp>
        <p:sp>
          <p:nvSpPr>
            <p:cNvPr id="32" name="Google Shape;347;p32">
              <a:extLst>
                <a:ext uri="{FF2B5EF4-FFF2-40B4-BE49-F238E27FC236}">
                  <a16:creationId xmlns:a16="http://schemas.microsoft.com/office/drawing/2014/main" id="{43F6B579-EA3D-4400-B310-F087747059FC}"/>
                </a:ext>
              </a:extLst>
            </p:cNvPr>
            <p:cNvSpPr txBox="1">
              <a:spLocks/>
            </p:cNvSpPr>
            <p:nvPr/>
          </p:nvSpPr>
          <p:spPr>
            <a:xfrm>
              <a:off x="3415528" y="3746826"/>
              <a:ext cx="5156684" cy="111511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Nunito Sans"/>
                <a:buNone/>
                <a:defRPr sz="2400" b="0" i="0" u="none" strike="noStrike" cap="none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Nunito Sans"/>
                <a:buNone/>
                <a:defRPr sz="2400" b="0" i="0" u="none" strike="noStrike" cap="none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Nunito Sans"/>
                <a:buNone/>
                <a:defRPr sz="2400" b="0" i="0" u="none" strike="noStrike" cap="none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Nunito Sans"/>
                <a:buNone/>
                <a:defRPr sz="2400" b="0" i="0" u="none" strike="noStrike" cap="none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Nunito Sans"/>
                <a:buNone/>
                <a:defRPr sz="2400" b="0" i="0" u="none" strike="noStrike" cap="none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Nunito Sans"/>
                <a:buNone/>
                <a:defRPr sz="2400" b="0" i="0" u="none" strike="noStrike" cap="none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Nunito Sans"/>
                <a:buNone/>
                <a:defRPr sz="2400" b="0" i="0" u="none" strike="noStrike" cap="none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Nunito Sans"/>
                <a:buNone/>
                <a:defRPr sz="2400" b="0" i="0" u="none" strike="noStrike" cap="none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Nunito Sans"/>
                <a:buNone/>
                <a:defRPr sz="2400" b="0" i="0" u="none" strike="noStrike" cap="none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9pPr>
            </a:lstStyle>
            <a:p>
              <a:pPr marL="342900" lvl="0" indent="-342900" algn="just">
                <a:lnSpc>
                  <a:spcPct val="107000"/>
                </a:lnSpc>
                <a:spcAft>
                  <a:spcPts val="800"/>
                </a:spcAft>
                <a:buFont typeface="Wingdings" panose="05000000000000000000" pitchFamily="2" charset="2"/>
                <a:buChar char=""/>
              </a:pPr>
              <a:r>
                <a:rPr lang="el-GR" sz="12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8.134.816 μοναδικοί επισκέπτες</a:t>
              </a:r>
              <a:endParaRPr lang="el-G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spcBef>
                  <a:spcPts val="600"/>
                </a:spcBef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050" dirty="0"/>
                <a:t>Total success!</a:t>
              </a:r>
              <a:endParaRPr lang="en-US" b="1" dirty="0"/>
            </a:p>
          </p:txBody>
        </p:sp>
        <p:sp>
          <p:nvSpPr>
            <p:cNvPr id="33" name="Google Shape;348;p32">
              <a:extLst>
                <a:ext uri="{FF2B5EF4-FFF2-40B4-BE49-F238E27FC236}">
                  <a16:creationId xmlns:a16="http://schemas.microsoft.com/office/drawing/2014/main" id="{61EC203C-CE22-4E60-9714-BA92C1D1F85E}"/>
                </a:ext>
              </a:extLst>
            </p:cNvPr>
            <p:cNvSpPr/>
            <p:nvPr/>
          </p:nvSpPr>
          <p:spPr>
            <a:xfrm>
              <a:off x="7643311" y="2565792"/>
              <a:ext cx="549693" cy="49963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/>
            </a:p>
          </p:txBody>
        </p:sp>
        <p:grpSp>
          <p:nvGrpSpPr>
            <p:cNvPr id="34" name="Google Shape;349;p32">
              <a:extLst>
                <a:ext uri="{FF2B5EF4-FFF2-40B4-BE49-F238E27FC236}">
                  <a16:creationId xmlns:a16="http://schemas.microsoft.com/office/drawing/2014/main" id="{F903E6D4-3D83-454F-BFE8-B12C2CBE4772}"/>
                </a:ext>
              </a:extLst>
            </p:cNvPr>
            <p:cNvGrpSpPr/>
            <p:nvPr/>
          </p:nvGrpSpPr>
          <p:grpSpPr>
            <a:xfrm>
              <a:off x="7604510" y="4069246"/>
              <a:ext cx="575631" cy="481483"/>
              <a:chOff x="6063329" y="2334708"/>
              <a:chExt cx="399162" cy="387274"/>
            </a:xfrm>
          </p:grpSpPr>
          <p:sp>
            <p:nvSpPr>
              <p:cNvPr id="35" name="Google Shape;350;p32">
                <a:extLst>
                  <a:ext uri="{FF2B5EF4-FFF2-40B4-BE49-F238E27FC236}">
                    <a16:creationId xmlns:a16="http://schemas.microsoft.com/office/drawing/2014/main" id="{4C543D67-5E79-40BC-943F-6F06F526BEDC}"/>
                  </a:ext>
                </a:extLst>
              </p:cNvPr>
              <p:cNvSpPr/>
              <p:nvPr/>
            </p:nvSpPr>
            <p:spPr>
              <a:xfrm>
                <a:off x="6063329" y="2466653"/>
                <a:ext cx="98050" cy="219826"/>
              </a:xfrm>
              <a:custGeom>
                <a:avLst/>
                <a:gdLst/>
                <a:ahLst/>
                <a:cxnLst/>
                <a:rect l="l" t="t" r="r" b="b"/>
                <a:pathLst>
                  <a:path w="3922" h="8793" fill="none" extrusionOk="0">
                    <a:moveTo>
                      <a:pt x="0" y="0"/>
                    </a:moveTo>
                    <a:lnTo>
                      <a:pt x="0" y="8792"/>
                    </a:lnTo>
                    <a:lnTo>
                      <a:pt x="3921" y="8792"/>
                    </a:lnTo>
                    <a:lnTo>
                      <a:pt x="3921" y="0"/>
                    </a:lnTo>
                    <a:lnTo>
                      <a:pt x="0" y="0"/>
                    </a:lnTo>
                    <a:close/>
                    <a:moveTo>
                      <a:pt x="2411" y="2411"/>
                    </a:moveTo>
                    <a:lnTo>
                      <a:pt x="2411" y="2411"/>
                    </a:lnTo>
                    <a:lnTo>
                      <a:pt x="2265" y="2387"/>
                    </a:lnTo>
                    <a:lnTo>
                      <a:pt x="2143" y="2363"/>
                    </a:lnTo>
                    <a:lnTo>
                      <a:pt x="2022" y="2290"/>
                    </a:lnTo>
                    <a:lnTo>
                      <a:pt x="1924" y="2216"/>
                    </a:lnTo>
                    <a:lnTo>
                      <a:pt x="1827" y="2095"/>
                    </a:lnTo>
                    <a:lnTo>
                      <a:pt x="1754" y="1973"/>
                    </a:lnTo>
                    <a:lnTo>
                      <a:pt x="1729" y="1851"/>
                    </a:lnTo>
                    <a:lnTo>
                      <a:pt x="1705" y="1705"/>
                    </a:lnTo>
                    <a:lnTo>
                      <a:pt x="1705" y="1705"/>
                    </a:lnTo>
                    <a:lnTo>
                      <a:pt x="1729" y="1559"/>
                    </a:lnTo>
                    <a:lnTo>
                      <a:pt x="1754" y="1437"/>
                    </a:lnTo>
                    <a:lnTo>
                      <a:pt x="1827" y="1315"/>
                    </a:lnTo>
                    <a:lnTo>
                      <a:pt x="1924" y="1218"/>
                    </a:lnTo>
                    <a:lnTo>
                      <a:pt x="2022" y="1120"/>
                    </a:lnTo>
                    <a:lnTo>
                      <a:pt x="2143" y="1072"/>
                    </a:lnTo>
                    <a:lnTo>
                      <a:pt x="2265" y="1023"/>
                    </a:lnTo>
                    <a:lnTo>
                      <a:pt x="2411" y="999"/>
                    </a:lnTo>
                    <a:lnTo>
                      <a:pt x="2411" y="999"/>
                    </a:lnTo>
                    <a:lnTo>
                      <a:pt x="2557" y="1023"/>
                    </a:lnTo>
                    <a:lnTo>
                      <a:pt x="2679" y="1072"/>
                    </a:lnTo>
                    <a:lnTo>
                      <a:pt x="2801" y="1120"/>
                    </a:lnTo>
                    <a:lnTo>
                      <a:pt x="2898" y="1218"/>
                    </a:lnTo>
                    <a:lnTo>
                      <a:pt x="2996" y="1315"/>
                    </a:lnTo>
                    <a:lnTo>
                      <a:pt x="3069" y="1437"/>
                    </a:lnTo>
                    <a:lnTo>
                      <a:pt x="3093" y="1559"/>
                    </a:lnTo>
                    <a:lnTo>
                      <a:pt x="3118" y="1705"/>
                    </a:lnTo>
                    <a:lnTo>
                      <a:pt x="3118" y="1705"/>
                    </a:lnTo>
                    <a:lnTo>
                      <a:pt x="3093" y="1851"/>
                    </a:lnTo>
                    <a:lnTo>
                      <a:pt x="3069" y="1973"/>
                    </a:lnTo>
                    <a:lnTo>
                      <a:pt x="2996" y="2095"/>
                    </a:lnTo>
                    <a:lnTo>
                      <a:pt x="2898" y="2216"/>
                    </a:lnTo>
                    <a:lnTo>
                      <a:pt x="2801" y="2290"/>
                    </a:lnTo>
                    <a:lnTo>
                      <a:pt x="2679" y="2363"/>
                    </a:lnTo>
                    <a:lnTo>
                      <a:pt x="2557" y="2387"/>
                    </a:lnTo>
                    <a:lnTo>
                      <a:pt x="2411" y="2411"/>
                    </a:lnTo>
                    <a:lnTo>
                      <a:pt x="2411" y="241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dirty="0"/>
              </a:p>
            </p:txBody>
          </p:sp>
          <p:sp>
            <p:nvSpPr>
              <p:cNvPr id="36" name="Google Shape;351;p32">
                <a:extLst>
                  <a:ext uri="{FF2B5EF4-FFF2-40B4-BE49-F238E27FC236}">
                    <a16:creationId xmlns:a16="http://schemas.microsoft.com/office/drawing/2014/main" id="{C8000B46-D950-4CA7-95E1-D5F253F9946E}"/>
                  </a:ext>
                </a:extLst>
              </p:cNvPr>
              <p:cNvSpPr/>
              <p:nvPr/>
            </p:nvSpPr>
            <p:spPr>
              <a:xfrm>
                <a:off x="6156190" y="2334708"/>
                <a:ext cx="306301" cy="387274"/>
              </a:xfrm>
              <a:custGeom>
                <a:avLst/>
                <a:gdLst/>
                <a:ahLst/>
                <a:cxnLst/>
                <a:rect l="l" t="t" r="r" b="b"/>
                <a:pathLst>
                  <a:path w="12252" h="15491" fill="none" extrusionOk="0">
                    <a:moveTo>
                      <a:pt x="1" y="13396"/>
                    </a:moveTo>
                    <a:lnTo>
                      <a:pt x="1511" y="13396"/>
                    </a:lnTo>
                    <a:lnTo>
                      <a:pt x="1511" y="13396"/>
                    </a:lnTo>
                    <a:lnTo>
                      <a:pt x="1998" y="13639"/>
                    </a:lnTo>
                    <a:lnTo>
                      <a:pt x="2680" y="13932"/>
                    </a:lnTo>
                    <a:lnTo>
                      <a:pt x="3556" y="14273"/>
                    </a:lnTo>
                    <a:lnTo>
                      <a:pt x="4531" y="14638"/>
                    </a:lnTo>
                    <a:lnTo>
                      <a:pt x="5578" y="14955"/>
                    </a:lnTo>
                    <a:lnTo>
                      <a:pt x="6114" y="15101"/>
                    </a:lnTo>
                    <a:lnTo>
                      <a:pt x="6650" y="15222"/>
                    </a:lnTo>
                    <a:lnTo>
                      <a:pt x="7161" y="15344"/>
                    </a:lnTo>
                    <a:lnTo>
                      <a:pt x="7672" y="15417"/>
                    </a:lnTo>
                    <a:lnTo>
                      <a:pt x="8135" y="15466"/>
                    </a:lnTo>
                    <a:lnTo>
                      <a:pt x="8598" y="15490"/>
                    </a:lnTo>
                    <a:lnTo>
                      <a:pt x="8598" y="15490"/>
                    </a:lnTo>
                    <a:lnTo>
                      <a:pt x="9377" y="15490"/>
                    </a:lnTo>
                    <a:lnTo>
                      <a:pt x="9791" y="15466"/>
                    </a:lnTo>
                    <a:lnTo>
                      <a:pt x="10181" y="15417"/>
                    </a:lnTo>
                    <a:lnTo>
                      <a:pt x="10522" y="15320"/>
                    </a:lnTo>
                    <a:lnTo>
                      <a:pt x="10692" y="15271"/>
                    </a:lnTo>
                    <a:lnTo>
                      <a:pt x="10814" y="15222"/>
                    </a:lnTo>
                    <a:lnTo>
                      <a:pt x="10936" y="15149"/>
                    </a:lnTo>
                    <a:lnTo>
                      <a:pt x="11033" y="15052"/>
                    </a:lnTo>
                    <a:lnTo>
                      <a:pt x="11082" y="14955"/>
                    </a:lnTo>
                    <a:lnTo>
                      <a:pt x="11131" y="14833"/>
                    </a:lnTo>
                    <a:lnTo>
                      <a:pt x="11204" y="14126"/>
                    </a:lnTo>
                    <a:lnTo>
                      <a:pt x="11204" y="14126"/>
                    </a:lnTo>
                    <a:lnTo>
                      <a:pt x="11180" y="13956"/>
                    </a:lnTo>
                    <a:lnTo>
                      <a:pt x="11131" y="13810"/>
                    </a:lnTo>
                    <a:lnTo>
                      <a:pt x="11033" y="13664"/>
                    </a:lnTo>
                    <a:lnTo>
                      <a:pt x="10887" y="13542"/>
                    </a:lnTo>
                    <a:lnTo>
                      <a:pt x="10887" y="13542"/>
                    </a:lnTo>
                    <a:lnTo>
                      <a:pt x="11009" y="13518"/>
                    </a:lnTo>
                    <a:lnTo>
                      <a:pt x="11131" y="13469"/>
                    </a:lnTo>
                    <a:lnTo>
                      <a:pt x="11253" y="13420"/>
                    </a:lnTo>
                    <a:lnTo>
                      <a:pt x="11350" y="13323"/>
                    </a:lnTo>
                    <a:lnTo>
                      <a:pt x="11423" y="13225"/>
                    </a:lnTo>
                    <a:lnTo>
                      <a:pt x="11496" y="13104"/>
                    </a:lnTo>
                    <a:lnTo>
                      <a:pt x="11545" y="12957"/>
                    </a:lnTo>
                    <a:lnTo>
                      <a:pt x="11569" y="12836"/>
                    </a:lnTo>
                    <a:lnTo>
                      <a:pt x="11642" y="11959"/>
                    </a:lnTo>
                    <a:lnTo>
                      <a:pt x="11642" y="11959"/>
                    </a:lnTo>
                    <a:lnTo>
                      <a:pt x="11642" y="11837"/>
                    </a:lnTo>
                    <a:lnTo>
                      <a:pt x="11642" y="11740"/>
                    </a:lnTo>
                    <a:lnTo>
                      <a:pt x="11618" y="11618"/>
                    </a:lnTo>
                    <a:lnTo>
                      <a:pt x="11569" y="11521"/>
                    </a:lnTo>
                    <a:lnTo>
                      <a:pt x="11447" y="11350"/>
                    </a:lnTo>
                    <a:lnTo>
                      <a:pt x="11374" y="11277"/>
                    </a:lnTo>
                    <a:lnTo>
                      <a:pt x="11301" y="11204"/>
                    </a:lnTo>
                    <a:lnTo>
                      <a:pt x="11301" y="11204"/>
                    </a:lnTo>
                    <a:lnTo>
                      <a:pt x="11423" y="11180"/>
                    </a:lnTo>
                    <a:lnTo>
                      <a:pt x="11521" y="11131"/>
                    </a:lnTo>
                    <a:lnTo>
                      <a:pt x="11618" y="11058"/>
                    </a:lnTo>
                    <a:lnTo>
                      <a:pt x="11715" y="10960"/>
                    </a:lnTo>
                    <a:lnTo>
                      <a:pt x="11788" y="10863"/>
                    </a:lnTo>
                    <a:lnTo>
                      <a:pt x="11837" y="10766"/>
                    </a:lnTo>
                    <a:lnTo>
                      <a:pt x="11886" y="10644"/>
                    </a:lnTo>
                    <a:lnTo>
                      <a:pt x="11910" y="10498"/>
                    </a:lnTo>
                    <a:lnTo>
                      <a:pt x="11983" y="9645"/>
                    </a:lnTo>
                    <a:lnTo>
                      <a:pt x="11983" y="9645"/>
                    </a:lnTo>
                    <a:lnTo>
                      <a:pt x="11983" y="9523"/>
                    </a:lnTo>
                    <a:lnTo>
                      <a:pt x="11983" y="9402"/>
                    </a:lnTo>
                    <a:lnTo>
                      <a:pt x="11959" y="9280"/>
                    </a:lnTo>
                    <a:lnTo>
                      <a:pt x="11910" y="9182"/>
                    </a:lnTo>
                    <a:lnTo>
                      <a:pt x="11861" y="9085"/>
                    </a:lnTo>
                    <a:lnTo>
                      <a:pt x="11788" y="9012"/>
                    </a:lnTo>
                    <a:lnTo>
                      <a:pt x="11715" y="8939"/>
                    </a:lnTo>
                    <a:lnTo>
                      <a:pt x="11618" y="8866"/>
                    </a:lnTo>
                    <a:lnTo>
                      <a:pt x="11618" y="8866"/>
                    </a:lnTo>
                    <a:lnTo>
                      <a:pt x="11715" y="8841"/>
                    </a:lnTo>
                    <a:lnTo>
                      <a:pt x="11813" y="8768"/>
                    </a:lnTo>
                    <a:lnTo>
                      <a:pt x="11910" y="8695"/>
                    </a:lnTo>
                    <a:lnTo>
                      <a:pt x="11983" y="8622"/>
                    </a:lnTo>
                    <a:lnTo>
                      <a:pt x="12056" y="8525"/>
                    </a:lnTo>
                    <a:lnTo>
                      <a:pt x="12105" y="8427"/>
                    </a:lnTo>
                    <a:lnTo>
                      <a:pt x="12129" y="8306"/>
                    </a:lnTo>
                    <a:lnTo>
                      <a:pt x="12154" y="8184"/>
                    </a:lnTo>
                    <a:lnTo>
                      <a:pt x="12251" y="7307"/>
                    </a:lnTo>
                    <a:lnTo>
                      <a:pt x="12251" y="7307"/>
                    </a:lnTo>
                    <a:lnTo>
                      <a:pt x="12227" y="7185"/>
                    </a:lnTo>
                    <a:lnTo>
                      <a:pt x="12202" y="7064"/>
                    </a:lnTo>
                    <a:lnTo>
                      <a:pt x="12154" y="6966"/>
                    </a:lnTo>
                    <a:lnTo>
                      <a:pt x="12105" y="6869"/>
                    </a:lnTo>
                    <a:lnTo>
                      <a:pt x="12032" y="6771"/>
                    </a:lnTo>
                    <a:lnTo>
                      <a:pt x="11935" y="6698"/>
                    </a:lnTo>
                    <a:lnTo>
                      <a:pt x="11715" y="6552"/>
                    </a:lnTo>
                    <a:lnTo>
                      <a:pt x="11472" y="6430"/>
                    </a:lnTo>
                    <a:lnTo>
                      <a:pt x="11180" y="6333"/>
                    </a:lnTo>
                    <a:lnTo>
                      <a:pt x="10863" y="6260"/>
                    </a:lnTo>
                    <a:lnTo>
                      <a:pt x="10546" y="6211"/>
                    </a:lnTo>
                    <a:lnTo>
                      <a:pt x="10546" y="6211"/>
                    </a:lnTo>
                    <a:lnTo>
                      <a:pt x="9864" y="6114"/>
                    </a:lnTo>
                    <a:lnTo>
                      <a:pt x="8817" y="6016"/>
                    </a:lnTo>
                    <a:lnTo>
                      <a:pt x="7575" y="5943"/>
                    </a:lnTo>
                    <a:lnTo>
                      <a:pt x="6309" y="5870"/>
                    </a:lnTo>
                    <a:lnTo>
                      <a:pt x="6309" y="5870"/>
                    </a:lnTo>
                    <a:lnTo>
                      <a:pt x="6479" y="5578"/>
                    </a:lnTo>
                    <a:lnTo>
                      <a:pt x="6625" y="5237"/>
                    </a:lnTo>
                    <a:lnTo>
                      <a:pt x="6771" y="4872"/>
                    </a:lnTo>
                    <a:lnTo>
                      <a:pt x="6869" y="4482"/>
                    </a:lnTo>
                    <a:lnTo>
                      <a:pt x="6966" y="4092"/>
                    </a:lnTo>
                    <a:lnTo>
                      <a:pt x="7064" y="3678"/>
                    </a:lnTo>
                    <a:lnTo>
                      <a:pt x="7161" y="2875"/>
                    </a:lnTo>
                    <a:lnTo>
                      <a:pt x="7234" y="2144"/>
                    </a:lnTo>
                    <a:lnTo>
                      <a:pt x="7283" y="1535"/>
                    </a:lnTo>
                    <a:lnTo>
                      <a:pt x="7283" y="975"/>
                    </a:lnTo>
                    <a:lnTo>
                      <a:pt x="7283" y="975"/>
                    </a:lnTo>
                    <a:lnTo>
                      <a:pt x="7283" y="804"/>
                    </a:lnTo>
                    <a:lnTo>
                      <a:pt x="7210" y="609"/>
                    </a:lnTo>
                    <a:lnTo>
                      <a:pt x="7137" y="463"/>
                    </a:lnTo>
                    <a:lnTo>
                      <a:pt x="7015" y="317"/>
                    </a:lnTo>
                    <a:lnTo>
                      <a:pt x="6869" y="171"/>
                    </a:lnTo>
                    <a:lnTo>
                      <a:pt x="6698" y="98"/>
                    </a:lnTo>
                    <a:lnTo>
                      <a:pt x="6503" y="25"/>
                    </a:lnTo>
                    <a:lnTo>
                      <a:pt x="6309" y="1"/>
                    </a:lnTo>
                    <a:lnTo>
                      <a:pt x="6309" y="1"/>
                    </a:lnTo>
                    <a:lnTo>
                      <a:pt x="5943" y="25"/>
                    </a:lnTo>
                    <a:lnTo>
                      <a:pt x="5700" y="74"/>
                    </a:lnTo>
                    <a:lnTo>
                      <a:pt x="5505" y="147"/>
                    </a:lnTo>
                    <a:lnTo>
                      <a:pt x="5359" y="220"/>
                    </a:lnTo>
                    <a:lnTo>
                      <a:pt x="5359" y="220"/>
                    </a:lnTo>
                    <a:lnTo>
                      <a:pt x="4969" y="1462"/>
                    </a:lnTo>
                    <a:lnTo>
                      <a:pt x="4774" y="2022"/>
                    </a:lnTo>
                    <a:lnTo>
                      <a:pt x="4579" y="2534"/>
                    </a:lnTo>
                    <a:lnTo>
                      <a:pt x="4385" y="2996"/>
                    </a:lnTo>
                    <a:lnTo>
                      <a:pt x="4190" y="3386"/>
                    </a:lnTo>
                    <a:lnTo>
                      <a:pt x="4019" y="3678"/>
                    </a:lnTo>
                    <a:lnTo>
                      <a:pt x="3873" y="3922"/>
                    </a:lnTo>
                    <a:lnTo>
                      <a:pt x="3873" y="3922"/>
                    </a:lnTo>
                    <a:lnTo>
                      <a:pt x="3654" y="4141"/>
                    </a:lnTo>
                    <a:lnTo>
                      <a:pt x="3313" y="4482"/>
                    </a:lnTo>
                    <a:lnTo>
                      <a:pt x="2509" y="5237"/>
                    </a:lnTo>
                    <a:lnTo>
                      <a:pt x="1438" y="6211"/>
                    </a:lnTo>
                    <a:lnTo>
                      <a:pt x="1" y="6211"/>
                    </a:lnTo>
                  </a:path>
                </a:pathLst>
              </a:custGeom>
              <a:noFill/>
              <a:ln w="121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dirty="0"/>
              </a:p>
            </p:txBody>
          </p:sp>
        </p:grpSp>
        <p:grpSp>
          <p:nvGrpSpPr>
            <p:cNvPr id="37" name="Google Shape;352;p32">
              <a:extLst>
                <a:ext uri="{FF2B5EF4-FFF2-40B4-BE49-F238E27FC236}">
                  <a16:creationId xmlns:a16="http://schemas.microsoft.com/office/drawing/2014/main" id="{076B7B49-B5FA-4B97-AC9C-0DDEB0DA3E51}"/>
                </a:ext>
              </a:extLst>
            </p:cNvPr>
            <p:cNvGrpSpPr/>
            <p:nvPr/>
          </p:nvGrpSpPr>
          <p:grpSpPr>
            <a:xfrm>
              <a:off x="7621409" y="1166745"/>
              <a:ext cx="681391" cy="451180"/>
              <a:chOff x="701153" y="3514007"/>
              <a:chExt cx="472500" cy="362900"/>
            </a:xfrm>
          </p:grpSpPr>
          <p:sp>
            <p:nvSpPr>
              <p:cNvPr id="38" name="Google Shape;353;p32">
                <a:extLst>
                  <a:ext uri="{FF2B5EF4-FFF2-40B4-BE49-F238E27FC236}">
                    <a16:creationId xmlns:a16="http://schemas.microsoft.com/office/drawing/2014/main" id="{C3891ED4-1018-439E-8E16-8FCD523BE4D8}"/>
                  </a:ext>
                </a:extLst>
              </p:cNvPr>
              <p:cNvSpPr/>
              <p:nvPr/>
            </p:nvSpPr>
            <p:spPr>
              <a:xfrm>
                <a:off x="701153" y="3514007"/>
                <a:ext cx="472500" cy="362900"/>
              </a:xfrm>
              <a:custGeom>
                <a:avLst/>
                <a:gdLst/>
                <a:ahLst/>
                <a:cxnLst/>
                <a:rect l="l" t="t" r="r" b="b"/>
                <a:pathLst>
                  <a:path w="18900" h="14516" fill="none" extrusionOk="0">
                    <a:moveTo>
                      <a:pt x="18900" y="7989"/>
                    </a:moveTo>
                    <a:lnTo>
                      <a:pt x="18900" y="7989"/>
                    </a:lnTo>
                    <a:lnTo>
                      <a:pt x="18705" y="8111"/>
                    </a:lnTo>
                    <a:lnTo>
                      <a:pt x="18510" y="8184"/>
                    </a:lnTo>
                    <a:lnTo>
                      <a:pt x="18291" y="8232"/>
                    </a:lnTo>
                    <a:lnTo>
                      <a:pt x="18072" y="8232"/>
                    </a:lnTo>
                    <a:lnTo>
                      <a:pt x="17852" y="8184"/>
                    </a:lnTo>
                    <a:lnTo>
                      <a:pt x="17658" y="8111"/>
                    </a:lnTo>
                    <a:lnTo>
                      <a:pt x="17487" y="8013"/>
                    </a:lnTo>
                    <a:lnTo>
                      <a:pt x="17341" y="7891"/>
                    </a:lnTo>
                    <a:lnTo>
                      <a:pt x="17341" y="7891"/>
                    </a:lnTo>
                    <a:lnTo>
                      <a:pt x="17243" y="7745"/>
                    </a:lnTo>
                    <a:lnTo>
                      <a:pt x="17170" y="7575"/>
                    </a:lnTo>
                    <a:lnTo>
                      <a:pt x="17170" y="7404"/>
                    </a:lnTo>
                    <a:lnTo>
                      <a:pt x="17195" y="7234"/>
                    </a:lnTo>
                    <a:lnTo>
                      <a:pt x="17243" y="7088"/>
                    </a:lnTo>
                    <a:lnTo>
                      <a:pt x="17341" y="6942"/>
                    </a:lnTo>
                    <a:lnTo>
                      <a:pt x="17487" y="6844"/>
                    </a:lnTo>
                    <a:lnTo>
                      <a:pt x="17658" y="6795"/>
                    </a:lnTo>
                    <a:lnTo>
                      <a:pt x="17658" y="6795"/>
                    </a:lnTo>
                    <a:lnTo>
                      <a:pt x="17755" y="6771"/>
                    </a:lnTo>
                    <a:lnTo>
                      <a:pt x="17828" y="6771"/>
                    </a:lnTo>
                    <a:lnTo>
                      <a:pt x="17901" y="6795"/>
                    </a:lnTo>
                    <a:lnTo>
                      <a:pt x="17974" y="6820"/>
                    </a:lnTo>
                    <a:lnTo>
                      <a:pt x="18023" y="6869"/>
                    </a:lnTo>
                    <a:lnTo>
                      <a:pt x="18047" y="6917"/>
                    </a:lnTo>
                    <a:lnTo>
                      <a:pt x="18096" y="7063"/>
                    </a:lnTo>
                    <a:lnTo>
                      <a:pt x="18072" y="7210"/>
                    </a:lnTo>
                    <a:lnTo>
                      <a:pt x="18023" y="7356"/>
                    </a:lnTo>
                    <a:lnTo>
                      <a:pt x="17950" y="7477"/>
                    </a:lnTo>
                    <a:lnTo>
                      <a:pt x="17828" y="7599"/>
                    </a:lnTo>
                    <a:lnTo>
                      <a:pt x="17828" y="7599"/>
                    </a:lnTo>
                    <a:lnTo>
                      <a:pt x="17633" y="7697"/>
                    </a:lnTo>
                    <a:lnTo>
                      <a:pt x="17438" y="7770"/>
                    </a:lnTo>
                    <a:lnTo>
                      <a:pt x="17219" y="7794"/>
                    </a:lnTo>
                    <a:lnTo>
                      <a:pt x="17000" y="7794"/>
                    </a:lnTo>
                    <a:lnTo>
                      <a:pt x="17000" y="7794"/>
                    </a:lnTo>
                    <a:lnTo>
                      <a:pt x="16878" y="7794"/>
                    </a:lnTo>
                    <a:lnTo>
                      <a:pt x="16781" y="7770"/>
                    </a:lnTo>
                    <a:lnTo>
                      <a:pt x="16708" y="7745"/>
                    </a:lnTo>
                    <a:lnTo>
                      <a:pt x="16635" y="7697"/>
                    </a:lnTo>
                    <a:lnTo>
                      <a:pt x="16586" y="7648"/>
                    </a:lnTo>
                    <a:lnTo>
                      <a:pt x="16562" y="7550"/>
                    </a:lnTo>
                    <a:lnTo>
                      <a:pt x="16537" y="7331"/>
                    </a:lnTo>
                    <a:lnTo>
                      <a:pt x="16537" y="7331"/>
                    </a:lnTo>
                    <a:lnTo>
                      <a:pt x="16513" y="7015"/>
                    </a:lnTo>
                    <a:lnTo>
                      <a:pt x="16488" y="6698"/>
                    </a:lnTo>
                    <a:lnTo>
                      <a:pt x="16440" y="6381"/>
                    </a:lnTo>
                    <a:lnTo>
                      <a:pt x="16367" y="6065"/>
                    </a:lnTo>
                    <a:lnTo>
                      <a:pt x="16269" y="5748"/>
                    </a:lnTo>
                    <a:lnTo>
                      <a:pt x="16172" y="5456"/>
                    </a:lnTo>
                    <a:lnTo>
                      <a:pt x="16050" y="5164"/>
                    </a:lnTo>
                    <a:lnTo>
                      <a:pt x="15904" y="4871"/>
                    </a:lnTo>
                    <a:lnTo>
                      <a:pt x="15758" y="4604"/>
                    </a:lnTo>
                    <a:lnTo>
                      <a:pt x="15587" y="4311"/>
                    </a:lnTo>
                    <a:lnTo>
                      <a:pt x="15393" y="4068"/>
                    </a:lnTo>
                    <a:lnTo>
                      <a:pt x="15198" y="3800"/>
                    </a:lnTo>
                    <a:lnTo>
                      <a:pt x="14978" y="3556"/>
                    </a:lnTo>
                    <a:lnTo>
                      <a:pt x="14759" y="3313"/>
                    </a:lnTo>
                    <a:lnTo>
                      <a:pt x="14516" y="3094"/>
                    </a:lnTo>
                    <a:lnTo>
                      <a:pt x="14272" y="2874"/>
                    </a:lnTo>
                    <a:lnTo>
                      <a:pt x="14004" y="2655"/>
                    </a:lnTo>
                    <a:lnTo>
                      <a:pt x="13712" y="2460"/>
                    </a:lnTo>
                    <a:lnTo>
                      <a:pt x="13420" y="2265"/>
                    </a:lnTo>
                    <a:lnTo>
                      <a:pt x="13128" y="2095"/>
                    </a:lnTo>
                    <a:lnTo>
                      <a:pt x="12811" y="1924"/>
                    </a:lnTo>
                    <a:lnTo>
                      <a:pt x="12494" y="1778"/>
                    </a:lnTo>
                    <a:lnTo>
                      <a:pt x="12178" y="1632"/>
                    </a:lnTo>
                    <a:lnTo>
                      <a:pt x="11837" y="1510"/>
                    </a:lnTo>
                    <a:lnTo>
                      <a:pt x="11496" y="1389"/>
                    </a:lnTo>
                    <a:lnTo>
                      <a:pt x="11130" y="1291"/>
                    </a:lnTo>
                    <a:lnTo>
                      <a:pt x="10765" y="1218"/>
                    </a:lnTo>
                    <a:lnTo>
                      <a:pt x="10400" y="1145"/>
                    </a:lnTo>
                    <a:lnTo>
                      <a:pt x="10034" y="1096"/>
                    </a:lnTo>
                    <a:lnTo>
                      <a:pt x="9645" y="1048"/>
                    </a:lnTo>
                    <a:lnTo>
                      <a:pt x="9255" y="1023"/>
                    </a:lnTo>
                    <a:lnTo>
                      <a:pt x="8865" y="1023"/>
                    </a:lnTo>
                    <a:lnTo>
                      <a:pt x="8865" y="1023"/>
                    </a:lnTo>
                    <a:lnTo>
                      <a:pt x="8330" y="1023"/>
                    </a:lnTo>
                    <a:lnTo>
                      <a:pt x="7794" y="1072"/>
                    </a:lnTo>
                    <a:lnTo>
                      <a:pt x="7258" y="1145"/>
                    </a:lnTo>
                    <a:lnTo>
                      <a:pt x="6747" y="1267"/>
                    </a:lnTo>
                    <a:lnTo>
                      <a:pt x="6747" y="1267"/>
                    </a:lnTo>
                    <a:lnTo>
                      <a:pt x="6600" y="1048"/>
                    </a:lnTo>
                    <a:lnTo>
                      <a:pt x="6454" y="877"/>
                    </a:lnTo>
                    <a:lnTo>
                      <a:pt x="6284" y="707"/>
                    </a:lnTo>
                    <a:lnTo>
                      <a:pt x="6138" y="561"/>
                    </a:lnTo>
                    <a:lnTo>
                      <a:pt x="5967" y="439"/>
                    </a:lnTo>
                    <a:lnTo>
                      <a:pt x="5821" y="341"/>
                    </a:lnTo>
                    <a:lnTo>
                      <a:pt x="5504" y="195"/>
                    </a:lnTo>
                    <a:lnTo>
                      <a:pt x="5237" y="98"/>
                    </a:lnTo>
                    <a:lnTo>
                      <a:pt x="5017" y="49"/>
                    </a:lnTo>
                    <a:lnTo>
                      <a:pt x="4822" y="0"/>
                    </a:lnTo>
                    <a:lnTo>
                      <a:pt x="4822" y="0"/>
                    </a:lnTo>
                    <a:lnTo>
                      <a:pt x="4725" y="195"/>
                    </a:lnTo>
                    <a:lnTo>
                      <a:pt x="4628" y="390"/>
                    </a:lnTo>
                    <a:lnTo>
                      <a:pt x="4530" y="682"/>
                    </a:lnTo>
                    <a:lnTo>
                      <a:pt x="4433" y="999"/>
                    </a:lnTo>
                    <a:lnTo>
                      <a:pt x="4384" y="1389"/>
                    </a:lnTo>
                    <a:lnTo>
                      <a:pt x="4360" y="1778"/>
                    </a:lnTo>
                    <a:lnTo>
                      <a:pt x="4360" y="1998"/>
                    </a:lnTo>
                    <a:lnTo>
                      <a:pt x="4408" y="2217"/>
                    </a:lnTo>
                    <a:lnTo>
                      <a:pt x="4408" y="2217"/>
                    </a:lnTo>
                    <a:lnTo>
                      <a:pt x="4067" y="2436"/>
                    </a:lnTo>
                    <a:lnTo>
                      <a:pt x="3678" y="2728"/>
                    </a:lnTo>
                    <a:lnTo>
                      <a:pt x="3264" y="3142"/>
                    </a:lnTo>
                    <a:lnTo>
                      <a:pt x="2825" y="3605"/>
                    </a:lnTo>
                    <a:lnTo>
                      <a:pt x="2411" y="4116"/>
                    </a:lnTo>
                    <a:lnTo>
                      <a:pt x="2022" y="4652"/>
                    </a:lnTo>
                    <a:lnTo>
                      <a:pt x="1851" y="4945"/>
                    </a:lnTo>
                    <a:lnTo>
                      <a:pt x="1705" y="5237"/>
                    </a:lnTo>
                    <a:lnTo>
                      <a:pt x="1559" y="5529"/>
                    </a:lnTo>
                    <a:lnTo>
                      <a:pt x="1461" y="5797"/>
                    </a:lnTo>
                    <a:lnTo>
                      <a:pt x="560" y="5797"/>
                    </a:lnTo>
                    <a:lnTo>
                      <a:pt x="560" y="5797"/>
                    </a:lnTo>
                    <a:lnTo>
                      <a:pt x="463" y="5821"/>
                    </a:lnTo>
                    <a:lnTo>
                      <a:pt x="341" y="5846"/>
                    </a:lnTo>
                    <a:lnTo>
                      <a:pt x="244" y="5894"/>
                    </a:lnTo>
                    <a:lnTo>
                      <a:pt x="171" y="5967"/>
                    </a:lnTo>
                    <a:lnTo>
                      <a:pt x="98" y="6040"/>
                    </a:lnTo>
                    <a:lnTo>
                      <a:pt x="49" y="6138"/>
                    </a:lnTo>
                    <a:lnTo>
                      <a:pt x="25" y="6260"/>
                    </a:lnTo>
                    <a:lnTo>
                      <a:pt x="0" y="6357"/>
                    </a:lnTo>
                    <a:lnTo>
                      <a:pt x="0" y="8598"/>
                    </a:lnTo>
                    <a:lnTo>
                      <a:pt x="0" y="8598"/>
                    </a:lnTo>
                    <a:lnTo>
                      <a:pt x="25" y="8720"/>
                    </a:lnTo>
                    <a:lnTo>
                      <a:pt x="49" y="8817"/>
                    </a:lnTo>
                    <a:lnTo>
                      <a:pt x="98" y="8914"/>
                    </a:lnTo>
                    <a:lnTo>
                      <a:pt x="171" y="8987"/>
                    </a:lnTo>
                    <a:lnTo>
                      <a:pt x="244" y="9060"/>
                    </a:lnTo>
                    <a:lnTo>
                      <a:pt x="341" y="9109"/>
                    </a:lnTo>
                    <a:lnTo>
                      <a:pt x="463" y="9158"/>
                    </a:lnTo>
                    <a:lnTo>
                      <a:pt x="560" y="9158"/>
                    </a:lnTo>
                    <a:lnTo>
                      <a:pt x="1510" y="9158"/>
                    </a:lnTo>
                    <a:lnTo>
                      <a:pt x="1510" y="9158"/>
                    </a:lnTo>
                    <a:lnTo>
                      <a:pt x="1583" y="9353"/>
                    </a:lnTo>
                    <a:lnTo>
                      <a:pt x="1681" y="9572"/>
                    </a:lnTo>
                    <a:lnTo>
                      <a:pt x="1924" y="9986"/>
                    </a:lnTo>
                    <a:lnTo>
                      <a:pt x="2216" y="10376"/>
                    </a:lnTo>
                    <a:lnTo>
                      <a:pt x="2582" y="10765"/>
                    </a:lnTo>
                    <a:lnTo>
                      <a:pt x="2972" y="11131"/>
                    </a:lnTo>
                    <a:lnTo>
                      <a:pt x="3410" y="11472"/>
                    </a:lnTo>
                    <a:lnTo>
                      <a:pt x="3897" y="11788"/>
                    </a:lnTo>
                    <a:lnTo>
                      <a:pt x="4408" y="12032"/>
                    </a:lnTo>
                    <a:lnTo>
                      <a:pt x="4408" y="14516"/>
                    </a:lnTo>
                    <a:lnTo>
                      <a:pt x="5090" y="14516"/>
                    </a:lnTo>
                    <a:lnTo>
                      <a:pt x="6308" y="12860"/>
                    </a:lnTo>
                    <a:lnTo>
                      <a:pt x="6308" y="12860"/>
                    </a:lnTo>
                    <a:lnTo>
                      <a:pt x="6917" y="13030"/>
                    </a:lnTo>
                    <a:lnTo>
                      <a:pt x="7550" y="13128"/>
                    </a:lnTo>
                    <a:lnTo>
                      <a:pt x="8208" y="13201"/>
                    </a:lnTo>
                    <a:lnTo>
                      <a:pt x="8865" y="13225"/>
                    </a:lnTo>
                    <a:lnTo>
                      <a:pt x="8865" y="13225"/>
                    </a:lnTo>
                    <a:lnTo>
                      <a:pt x="9523" y="13201"/>
                    </a:lnTo>
                    <a:lnTo>
                      <a:pt x="10181" y="13128"/>
                    </a:lnTo>
                    <a:lnTo>
                      <a:pt x="10814" y="13030"/>
                    </a:lnTo>
                    <a:lnTo>
                      <a:pt x="11423" y="12860"/>
                    </a:lnTo>
                    <a:lnTo>
                      <a:pt x="12592" y="14516"/>
                    </a:lnTo>
                    <a:lnTo>
                      <a:pt x="13347" y="14516"/>
                    </a:lnTo>
                    <a:lnTo>
                      <a:pt x="13347" y="12032"/>
                    </a:lnTo>
                    <a:lnTo>
                      <a:pt x="13347" y="12032"/>
                    </a:lnTo>
                    <a:lnTo>
                      <a:pt x="13688" y="11886"/>
                    </a:lnTo>
                    <a:lnTo>
                      <a:pt x="14004" y="11715"/>
                    </a:lnTo>
                    <a:lnTo>
                      <a:pt x="14297" y="11545"/>
                    </a:lnTo>
                    <a:lnTo>
                      <a:pt x="14589" y="11350"/>
                    </a:lnTo>
                    <a:lnTo>
                      <a:pt x="14857" y="11131"/>
                    </a:lnTo>
                    <a:lnTo>
                      <a:pt x="15100" y="10911"/>
                    </a:lnTo>
                    <a:lnTo>
                      <a:pt x="15344" y="10668"/>
                    </a:lnTo>
                    <a:lnTo>
                      <a:pt x="15563" y="10400"/>
                    </a:lnTo>
                    <a:lnTo>
                      <a:pt x="15733" y="10132"/>
                    </a:lnTo>
                    <a:lnTo>
                      <a:pt x="15904" y="9864"/>
                    </a:lnTo>
                    <a:lnTo>
                      <a:pt x="16074" y="9572"/>
                    </a:lnTo>
                    <a:lnTo>
                      <a:pt x="16196" y="9255"/>
                    </a:lnTo>
                    <a:lnTo>
                      <a:pt x="16318" y="8939"/>
                    </a:lnTo>
                    <a:lnTo>
                      <a:pt x="16391" y="8598"/>
                    </a:lnTo>
                    <a:lnTo>
                      <a:pt x="16464" y="8257"/>
                    </a:lnTo>
                    <a:lnTo>
                      <a:pt x="16513" y="7916"/>
                    </a:lnTo>
                    <a:lnTo>
                      <a:pt x="16513" y="7916"/>
                    </a:lnTo>
                    <a:lnTo>
                      <a:pt x="16513" y="7599"/>
                    </a:lnTo>
                  </a:path>
                </a:pathLst>
              </a:custGeom>
              <a:noFill/>
              <a:ln w="121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dirty="0"/>
              </a:p>
            </p:txBody>
          </p:sp>
          <p:sp>
            <p:nvSpPr>
              <p:cNvPr id="39" name="Google Shape;354;p32">
                <a:extLst>
                  <a:ext uri="{FF2B5EF4-FFF2-40B4-BE49-F238E27FC236}">
                    <a16:creationId xmlns:a16="http://schemas.microsoft.com/office/drawing/2014/main" id="{C4438F1A-C44D-490D-B30F-D71682BB76FD}"/>
                  </a:ext>
                </a:extLst>
              </p:cNvPr>
              <p:cNvSpPr/>
              <p:nvPr/>
            </p:nvSpPr>
            <p:spPr>
              <a:xfrm>
                <a:off x="790297" y="3628697"/>
                <a:ext cx="34125" cy="34124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1365" fill="none" extrusionOk="0">
                    <a:moveTo>
                      <a:pt x="683" y="1364"/>
                    </a:moveTo>
                    <a:lnTo>
                      <a:pt x="683" y="1364"/>
                    </a:lnTo>
                    <a:lnTo>
                      <a:pt x="537" y="1340"/>
                    </a:lnTo>
                    <a:lnTo>
                      <a:pt x="415" y="1316"/>
                    </a:lnTo>
                    <a:lnTo>
                      <a:pt x="293" y="1243"/>
                    </a:lnTo>
                    <a:lnTo>
                      <a:pt x="196" y="1170"/>
                    </a:lnTo>
                    <a:lnTo>
                      <a:pt x="123" y="1072"/>
                    </a:lnTo>
                    <a:lnTo>
                      <a:pt x="50" y="950"/>
                    </a:lnTo>
                    <a:lnTo>
                      <a:pt x="25" y="829"/>
                    </a:lnTo>
                    <a:lnTo>
                      <a:pt x="1" y="682"/>
                    </a:lnTo>
                    <a:lnTo>
                      <a:pt x="1" y="682"/>
                    </a:lnTo>
                    <a:lnTo>
                      <a:pt x="25" y="536"/>
                    </a:lnTo>
                    <a:lnTo>
                      <a:pt x="50" y="415"/>
                    </a:lnTo>
                    <a:lnTo>
                      <a:pt x="123" y="317"/>
                    </a:lnTo>
                    <a:lnTo>
                      <a:pt x="196" y="195"/>
                    </a:lnTo>
                    <a:lnTo>
                      <a:pt x="293" y="122"/>
                    </a:lnTo>
                    <a:lnTo>
                      <a:pt x="415" y="74"/>
                    </a:lnTo>
                    <a:lnTo>
                      <a:pt x="537" y="25"/>
                    </a:lnTo>
                    <a:lnTo>
                      <a:pt x="683" y="1"/>
                    </a:lnTo>
                    <a:lnTo>
                      <a:pt x="683" y="1"/>
                    </a:lnTo>
                    <a:lnTo>
                      <a:pt x="805" y="25"/>
                    </a:lnTo>
                    <a:lnTo>
                      <a:pt x="951" y="74"/>
                    </a:lnTo>
                    <a:lnTo>
                      <a:pt x="1048" y="122"/>
                    </a:lnTo>
                    <a:lnTo>
                      <a:pt x="1170" y="195"/>
                    </a:lnTo>
                    <a:lnTo>
                      <a:pt x="1243" y="317"/>
                    </a:lnTo>
                    <a:lnTo>
                      <a:pt x="1292" y="415"/>
                    </a:lnTo>
                    <a:lnTo>
                      <a:pt x="1340" y="536"/>
                    </a:lnTo>
                    <a:lnTo>
                      <a:pt x="1365" y="682"/>
                    </a:lnTo>
                    <a:lnTo>
                      <a:pt x="1365" y="682"/>
                    </a:lnTo>
                    <a:lnTo>
                      <a:pt x="1340" y="829"/>
                    </a:lnTo>
                    <a:lnTo>
                      <a:pt x="1292" y="950"/>
                    </a:lnTo>
                    <a:lnTo>
                      <a:pt x="1243" y="1072"/>
                    </a:lnTo>
                    <a:lnTo>
                      <a:pt x="1170" y="1170"/>
                    </a:lnTo>
                    <a:lnTo>
                      <a:pt x="1048" y="1243"/>
                    </a:lnTo>
                    <a:lnTo>
                      <a:pt x="951" y="1316"/>
                    </a:lnTo>
                    <a:lnTo>
                      <a:pt x="805" y="1340"/>
                    </a:lnTo>
                    <a:lnTo>
                      <a:pt x="683" y="1364"/>
                    </a:lnTo>
                    <a:lnTo>
                      <a:pt x="683" y="1364"/>
                    </a:lnTo>
                  </a:path>
                </a:pathLst>
              </a:custGeom>
              <a:noFill/>
              <a:ln w="121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dirty="0"/>
              </a:p>
            </p:txBody>
          </p:sp>
          <p:sp>
            <p:nvSpPr>
              <p:cNvPr id="40" name="Google Shape;355;p32">
                <a:extLst>
                  <a:ext uri="{FF2B5EF4-FFF2-40B4-BE49-F238E27FC236}">
                    <a16:creationId xmlns:a16="http://schemas.microsoft.com/office/drawing/2014/main" id="{6FC46848-99A3-499E-A860-741402C5CC66}"/>
                  </a:ext>
                </a:extLst>
              </p:cNvPr>
              <p:cNvSpPr/>
              <p:nvPr/>
            </p:nvSpPr>
            <p:spPr>
              <a:xfrm>
                <a:off x="883420" y="3574353"/>
                <a:ext cx="85276" cy="12199"/>
              </a:xfrm>
              <a:custGeom>
                <a:avLst/>
                <a:gdLst/>
                <a:ahLst/>
                <a:cxnLst/>
                <a:rect l="l" t="t" r="r" b="b"/>
                <a:pathLst>
                  <a:path w="3411" h="488" fill="none" extrusionOk="0">
                    <a:moveTo>
                      <a:pt x="3410" y="488"/>
                    </a:moveTo>
                    <a:lnTo>
                      <a:pt x="3410" y="488"/>
                    </a:lnTo>
                    <a:lnTo>
                      <a:pt x="3215" y="366"/>
                    </a:lnTo>
                    <a:lnTo>
                      <a:pt x="3021" y="268"/>
                    </a:lnTo>
                    <a:lnTo>
                      <a:pt x="2826" y="195"/>
                    </a:lnTo>
                    <a:lnTo>
                      <a:pt x="2607" y="122"/>
                    </a:lnTo>
                    <a:lnTo>
                      <a:pt x="2387" y="74"/>
                    </a:lnTo>
                    <a:lnTo>
                      <a:pt x="2168" y="25"/>
                    </a:lnTo>
                    <a:lnTo>
                      <a:pt x="1925" y="0"/>
                    </a:lnTo>
                    <a:lnTo>
                      <a:pt x="1705" y="0"/>
                    </a:lnTo>
                    <a:lnTo>
                      <a:pt x="1462" y="0"/>
                    </a:lnTo>
                    <a:lnTo>
                      <a:pt x="1243" y="25"/>
                    </a:lnTo>
                    <a:lnTo>
                      <a:pt x="1023" y="74"/>
                    </a:lnTo>
                    <a:lnTo>
                      <a:pt x="804" y="122"/>
                    </a:lnTo>
                    <a:lnTo>
                      <a:pt x="585" y="195"/>
                    </a:lnTo>
                    <a:lnTo>
                      <a:pt x="366" y="268"/>
                    </a:lnTo>
                    <a:lnTo>
                      <a:pt x="171" y="366"/>
                    </a:lnTo>
                    <a:lnTo>
                      <a:pt x="1" y="488"/>
                    </a:lnTo>
                  </a:path>
                </a:pathLst>
              </a:custGeom>
              <a:noFill/>
              <a:ln w="121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dirty="0"/>
              </a:p>
            </p:txBody>
          </p:sp>
        </p:grpSp>
      </p:grpSp>
      <p:sp>
        <p:nvSpPr>
          <p:cNvPr id="46" name="Θέση αριθμού διαφάνειας 2">
            <a:extLst>
              <a:ext uri="{FF2B5EF4-FFF2-40B4-BE49-F238E27FC236}">
                <a16:creationId xmlns:a16="http://schemas.microsoft.com/office/drawing/2014/main" id="{4AFECB82-73A5-40BD-82E5-6709528183D6}"/>
              </a:ext>
            </a:extLst>
          </p:cNvPr>
          <p:cNvSpPr txBox="1">
            <a:spLocks/>
          </p:cNvSpPr>
          <p:nvPr/>
        </p:nvSpPr>
        <p:spPr>
          <a:xfrm>
            <a:off x="8653095" y="483175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9</a:t>
            </a:fld>
            <a:endParaRPr lang="en" dirty="0"/>
          </a:p>
        </p:txBody>
      </p:sp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BD0A6713-42B6-427B-8F18-EE1CC939A342}"/>
              </a:ext>
            </a:extLst>
          </p:cNvPr>
          <p:cNvGrpSpPr/>
          <p:nvPr/>
        </p:nvGrpSpPr>
        <p:grpSpPr>
          <a:xfrm rot="5400000">
            <a:off x="-123378" y="3124076"/>
            <a:ext cx="2382322" cy="1744597"/>
            <a:chOff x="3894160" y="1950685"/>
            <a:chExt cx="4665358" cy="1602112"/>
          </a:xfrm>
        </p:grpSpPr>
        <p:sp>
          <p:nvSpPr>
            <p:cNvPr id="48" name="Google Shape;361;p33">
              <a:extLst>
                <a:ext uri="{FF2B5EF4-FFF2-40B4-BE49-F238E27FC236}">
                  <a16:creationId xmlns:a16="http://schemas.microsoft.com/office/drawing/2014/main" id="{6A3AFB94-9316-4BC4-8B2B-01C5A3B4CCB1}"/>
                </a:ext>
              </a:extLst>
            </p:cNvPr>
            <p:cNvSpPr/>
            <p:nvPr/>
          </p:nvSpPr>
          <p:spPr>
            <a:xfrm>
              <a:off x="5045299" y="2022701"/>
              <a:ext cx="1947934" cy="1409930"/>
            </a:xfrm>
            <a:prstGeom prst="chevron">
              <a:avLst>
                <a:gd name="adj" fmla="val 29853"/>
              </a:avLst>
            </a:prstGeom>
            <a:solidFill>
              <a:srgbClr val="F67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49" name="Google Shape;363;p33">
              <a:extLst>
                <a:ext uri="{FF2B5EF4-FFF2-40B4-BE49-F238E27FC236}">
                  <a16:creationId xmlns:a16="http://schemas.microsoft.com/office/drawing/2014/main" id="{1557C6D6-E5CF-43F9-B918-1FF11484DDE4}"/>
                </a:ext>
              </a:extLst>
            </p:cNvPr>
            <p:cNvSpPr/>
            <p:nvPr/>
          </p:nvSpPr>
          <p:spPr>
            <a:xfrm>
              <a:off x="6580972" y="1950685"/>
              <a:ext cx="1978546" cy="1602112"/>
            </a:xfrm>
            <a:prstGeom prst="chevron">
              <a:avLst>
                <a:gd name="adj" fmla="val 29853"/>
              </a:avLst>
            </a:prstGeom>
            <a:solidFill>
              <a:srgbClr val="ED0036">
                <a:alpha val="7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0" name="Google Shape;364;p33">
              <a:extLst>
                <a:ext uri="{FF2B5EF4-FFF2-40B4-BE49-F238E27FC236}">
                  <a16:creationId xmlns:a16="http://schemas.microsoft.com/office/drawing/2014/main" id="{33CC4DB1-243D-4765-A5E1-2EA9E18AF522}"/>
                </a:ext>
              </a:extLst>
            </p:cNvPr>
            <p:cNvSpPr/>
            <p:nvPr/>
          </p:nvSpPr>
          <p:spPr>
            <a:xfrm>
              <a:off x="3894160" y="2142909"/>
              <a:ext cx="1589650" cy="1169515"/>
            </a:xfrm>
            <a:prstGeom prst="chevron">
              <a:avLst>
                <a:gd name="adj" fmla="val 29853"/>
              </a:avLst>
            </a:prstGeom>
            <a:solidFill>
              <a:srgbClr val="FFA400">
                <a:alpha val="7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30E18F5A-8A66-4C4E-8B79-B9AA1AB18980}"/>
              </a:ext>
            </a:extLst>
          </p:cNvPr>
          <p:cNvSpPr txBox="1"/>
          <p:nvPr/>
        </p:nvSpPr>
        <p:spPr>
          <a:xfrm>
            <a:off x="493517" y="3040556"/>
            <a:ext cx="1136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dirty="0">
                <a:solidFill>
                  <a:schemeClr val="bg1"/>
                </a:solidFill>
              </a:rPr>
              <a:t>300.000 ευρώ από την Dionic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D21A63B-95CD-4600-8CD1-D6BF9CF142D3}"/>
              </a:ext>
            </a:extLst>
          </p:cNvPr>
          <p:cNvSpPr txBox="1"/>
          <p:nvPr/>
        </p:nvSpPr>
        <p:spPr>
          <a:xfrm>
            <a:off x="259410" y="3620861"/>
            <a:ext cx="16177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000" dirty="0">
                <a:solidFill>
                  <a:schemeClr val="bg1"/>
                </a:solidFill>
              </a:rPr>
              <a:t>10.001.000 ευρώ για </a:t>
            </a:r>
          </a:p>
          <a:p>
            <a:pPr algn="ctr"/>
            <a:r>
              <a:rPr lang="el-GR" sz="1000" dirty="0">
                <a:solidFill>
                  <a:schemeClr val="bg1"/>
                </a:solidFill>
              </a:rPr>
              <a:t>εξαγορά του 50% από </a:t>
            </a:r>
            <a:r>
              <a:rPr lang="en-US" sz="1000" dirty="0">
                <a:solidFill>
                  <a:schemeClr val="bg1"/>
                </a:solidFill>
              </a:rPr>
              <a:t>Southbridge Europe Mezzanine</a:t>
            </a:r>
            <a:endParaRPr lang="el-GR" sz="1000" dirty="0">
              <a:solidFill>
                <a:schemeClr val="bg1"/>
              </a:solidFill>
            </a:endParaRPr>
          </a:p>
          <a:p>
            <a:endParaRPr lang="el-GR" sz="1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D8A5086-3144-4242-873B-56C23110D73E}"/>
              </a:ext>
            </a:extLst>
          </p:cNvPr>
          <p:cNvSpPr txBox="1"/>
          <p:nvPr/>
        </p:nvSpPr>
        <p:spPr>
          <a:xfrm>
            <a:off x="127976" y="4414392"/>
            <a:ext cx="1876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900" dirty="0">
                <a:solidFill>
                  <a:schemeClr val="bg1"/>
                </a:solidFill>
              </a:rPr>
              <a:t>Συμφωνία με την CVC Capital Partners το 2019, για την απόκτηση  του 49% στο μετοχικό κεφάλαιο της εταιρείας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9311103-D2E1-4D90-8687-9BD8B7DF4FE1}"/>
              </a:ext>
            </a:extLst>
          </p:cNvPr>
          <p:cNvSpPr txBox="1"/>
          <p:nvPr/>
        </p:nvSpPr>
        <p:spPr>
          <a:xfrm rot="19628963">
            <a:off x="228837" y="2887145"/>
            <a:ext cx="626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6F675F"/>
                </a:solidFill>
              </a:rPr>
              <a:t>2005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73C7936-C2DE-468B-8F0C-5B0A13F2C87F}"/>
              </a:ext>
            </a:extLst>
          </p:cNvPr>
          <p:cNvSpPr txBox="1"/>
          <p:nvPr/>
        </p:nvSpPr>
        <p:spPr>
          <a:xfrm rot="20005101">
            <a:off x="95904" y="3420783"/>
            <a:ext cx="5853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>
                <a:solidFill>
                  <a:srgbClr val="6F675F"/>
                </a:solidFill>
              </a:rPr>
              <a:t>2018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3FBF8C5-21EE-4370-AB48-03E3D716908E}"/>
              </a:ext>
            </a:extLst>
          </p:cNvPr>
          <p:cNvSpPr txBox="1"/>
          <p:nvPr/>
        </p:nvSpPr>
        <p:spPr>
          <a:xfrm rot="19917041">
            <a:off x="-103532" y="4139677"/>
            <a:ext cx="6583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>
                <a:solidFill>
                  <a:srgbClr val="6F675F"/>
                </a:solidFill>
              </a:rPr>
              <a:t>2019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52FA7A7-A395-4C05-8C91-C36BDDA4293B}"/>
              </a:ext>
            </a:extLst>
          </p:cNvPr>
          <p:cNvSpPr txBox="1"/>
          <p:nvPr/>
        </p:nvSpPr>
        <p:spPr>
          <a:xfrm>
            <a:off x="208564" y="1237411"/>
            <a:ext cx="2701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Οικονομικοί Πόροι:</a:t>
            </a:r>
            <a:endParaRPr lang="el-GR" sz="18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2A6C83A-FBEC-4E8C-97A2-24F2AC9C27EE}"/>
              </a:ext>
            </a:extLst>
          </p:cNvPr>
          <p:cNvSpPr txBox="1"/>
          <p:nvPr/>
        </p:nvSpPr>
        <p:spPr>
          <a:xfrm>
            <a:off x="124885" y="1536881"/>
            <a:ext cx="2458246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masis MT Pro Light" panose="02040304050005020304" pitchFamily="18" charset="0"/>
                <a:cs typeface="Times New Roman" panose="02020603050405020304" pitchFamily="18" charset="0"/>
              </a:rPr>
              <a:t>Το συν. Μτχ Κεφ. το 2019 ήταν €54.000</a:t>
            </a:r>
            <a:r>
              <a:rPr lang="el-G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masis MT Pro Light" panose="020403040500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l-G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masis MT Pro Light" panose="02040304050005020304" pitchFamily="18" charset="0"/>
                <a:cs typeface="Times New Roman" panose="02020603050405020304" pitchFamily="18" charset="0"/>
              </a:rPr>
              <a:t>Η ομάδα (Accounting) αναλύει οικονομικές καταστάσεις, προβλέπει και συμβουλεύει για την οικονομική επιτυχία των ενεργειών του </a:t>
            </a:r>
            <a:r>
              <a:rPr lang="el-GR" sz="1050" dirty="0">
                <a:solidFill>
                  <a:schemeClr val="accent6">
                    <a:lumMod val="75000"/>
                  </a:schemeClr>
                </a:solidFill>
                <a:latin typeface="Amasis MT Pro Light" panose="02040304050005020304" pitchFamily="18" charset="0"/>
                <a:cs typeface="Times New Roman" panose="02020603050405020304" pitchFamily="18" charset="0"/>
              </a:rPr>
              <a:t>Skroutz</a:t>
            </a:r>
            <a:r>
              <a:rPr lang="el-G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masis MT Pro Light" panose="020403040500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l-G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masis MT Pro Light" panose="02040304050005020304" pitchFamily="18" charset="0"/>
                <a:cs typeface="Times New Roman" panose="02020603050405020304" pitchFamily="18" charset="0"/>
              </a:rPr>
              <a:t>Εφαρμόζει και πρόγραμμα διαχείρισης των χρηματ. κινδύνων</a:t>
            </a:r>
          </a:p>
          <a:p>
            <a:endParaRPr lang="el-GR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87D9D13-7B90-4F85-99E6-18DCA62B88EC}"/>
              </a:ext>
            </a:extLst>
          </p:cNvPr>
          <p:cNvSpPr txBox="1"/>
          <p:nvPr/>
        </p:nvSpPr>
        <p:spPr>
          <a:xfrm>
            <a:off x="5314888" y="2642290"/>
            <a:ext cx="1944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600" dirty="0">
                <a:solidFill>
                  <a:srgbClr val="F24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Φήμη</a:t>
            </a:r>
            <a:r>
              <a:rPr lang="el-GR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6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Google Shape;372;p34">
            <a:extLst>
              <a:ext uri="{FF2B5EF4-FFF2-40B4-BE49-F238E27FC236}">
                <a16:creationId xmlns:a16="http://schemas.microsoft.com/office/drawing/2014/main" id="{F3F8780E-F9FA-44ED-956C-9F950DD87BA2}"/>
              </a:ext>
            </a:extLst>
          </p:cNvPr>
          <p:cNvSpPr/>
          <p:nvPr/>
        </p:nvSpPr>
        <p:spPr>
          <a:xfrm>
            <a:off x="8534221" y="1292531"/>
            <a:ext cx="472800" cy="472800"/>
          </a:xfrm>
          <a:prstGeom prst="ellipse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9" name="Google Shape;398;p34">
            <a:extLst>
              <a:ext uri="{FF2B5EF4-FFF2-40B4-BE49-F238E27FC236}">
                <a16:creationId xmlns:a16="http://schemas.microsoft.com/office/drawing/2014/main" id="{45A88316-D6A4-429F-A7DF-20A0B61DCA59}"/>
              </a:ext>
            </a:extLst>
          </p:cNvPr>
          <p:cNvGrpSpPr/>
          <p:nvPr/>
        </p:nvGrpSpPr>
        <p:grpSpPr>
          <a:xfrm>
            <a:off x="8344318" y="1568858"/>
            <a:ext cx="466318" cy="364351"/>
            <a:chOff x="1923076" y="3694075"/>
            <a:chExt cx="437200" cy="341600"/>
          </a:xfrm>
          <a:solidFill>
            <a:schemeClr val="accent6">
              <a:lumMod val="75000"/>
            </a:schemeClr>
          </a:solidFill>
        </p:grpSpPr>
        <p:sp>
          <p:nvSpPr>
            <p:cNvPr id="70" name="Google Shape;399;p34">
              <a:extLst>
                <a:ext uri="{FF2B5EF4-FFF2-40B4-BE49-F238E27FC236}">
                  <a16:creationId xmlns:a16="http://schemas.microsoft.com/office/drawing/2014/main" id="{2243F66E-5826-4227-AB5F-D69FDD01E1E6}"/>
                </a:ext>
              </a:extLst>
            </p:cNvPr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grpFill/>
            <a:ln w="12175" cap="rnd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434343"/>
                </a:highlight>
              </a:endParaRPr>
            </a:p>
          </p:txBody>
        </p:sp>
        <p:sp>
          <p:nvSpPr>
            <p:cNvPr id="71" name="Google Shape;400;p34">
              <a:extLst>
                <a:ext uri="{FF2B5EF4-FFF2-40B4-BE49-F238E27FC236}">
                  <a16:creationId xmlns:a16="http://schemas.microsoft.com/office/drawing/2014/main" id="{5341306C-F735-434A-ACB5-9A1C84B73086}"/>
                </a:ext>
              </a:extLst>
            </p:cNvPr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grpFill/>
            <a:ln w="12175" cap="rnd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434343"/>
                </a:highlight>
              </a:endParaRPr>
            </a:p>
          </p:txBody>
        </p:sp>
        <p:sp>
          <p:nvSpPr>
            <p:cNvPr id="72" name="Google Shape;401;p34">
              <a:extLst>
                <a:ext uri="{FF2B5EF4-FFF2-40B4-BE49-F238E27FC236}">
                  <a16:creationId xmlns:a16="http://schemas.microsoft.com/office/drawing/2014/main" id="{F33937FA-E7B4-49A3-97FC-6E3A3072C12F}"/>
                </a:ext>
              </a:extLst>
            </p:cNvPr>
            <p:cNvSpPr/>
            <p:nvPr/>
          </p:nvSpPr>
          <p:spPr>
            <a:xfrm>
              <a:off x="1923076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grpFill/>
            <a:ln w="12175" cap="rnd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434343"/>
                </a:highlight>
              </a:endParaRPr>
            </a:p>
          </p:txBody>
        </p:sp>
        <p:sp>
          <p:nvSpPr>
            <p:cNvPr id="73" name="Google Shape;402;p34">
              <a:extLst>
                <a:ext uri="{FF2B5EF4-FFF2-40B4-BE49-F238E27FC236}">
                  <a16:creationId xmlns:a16="http://schemas.microsoft.com/office/drawing/2014/main" id="{FD67E249-DCF0-4707-BD0E-34F76EE39C1E}"/>
                </a:ext>
              </a:extLst>
            </p:cNvPr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grpFill/>
            <a:ln w="12175" cap="rnd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434343"/>
                </a:highlight>
              </a:endParaRPr>
            </a:p>
          </p:txBody>
        </p:sp>
        <p:sp>
          <p:nvSpPr>
            <p:cNvPr id="74" name="Google Shape;403;p34">
              <a:extLst>
                <a:ext uri="{FF2B5EF4-FFF2-40B4-BE49-F238E27FC236}">
                  <a16:creationId xmlns:a16="http://schemas.microsoft.com/office/drawing/2014/main" id="{939FE6F3-6AB9-437A-8064-C6FCCACF4EA2}"/>
                </a:ext>
              </a:extLst>
            </p:cNvPr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grpFill/>
            <a:ln w="12175" cap="rnd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434343"/>
                </a:highlight>
              </a:endParaRPr>
            </a:p>
          </p:txBody>
        </p:sp>
        <p:sp>
          <p:nvSpPr>
            <p:cNvPr id="75" name="Google Shape;404;p34">
              <a:extLst>
                <a:ext uri="{FF2B5EF4-FFF2-40B4-BE49-F238E27FC236}">
                  <a16:creationId xmlns:a16="http://schemas.microsoft.com/office/drawing/2014/main" id="{D34FD65C-8D5D-446B-942D-77E449E33318}"/>
                </a:ext>
              </a:extLst>
            </p:cNvPr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grpFill/>
            <a:ln w="12175" cap="rnd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434343"/>
                </a:highlight>
              </a:endParaRPr>
            </a:p>
          </p:txBody>
        </p:sp>
        <p:sp>
          <p:nvSpPr>
            <p:cNvPr id="76" name="Google Shape;405;p34">
              <a:extLst>
                <a:ext uri="{FF2B5EF4-FFF2-40B4-BE49-F238E27FC236}">
                  <a16:creationId xmlns:a16="http://schemas.microsoft.com/office/drawing/2014/main" id="{C1E234DA-424C-4622-88B0-6185648A8676}"/>
                </a:ext>
              </a:extLst>
            </p:cNvPr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grpFill/>
            <a:ln w="12175" cap="rnd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434343"/>
                </a:highlight>
              </a:endParaRPr>
            </a:p>
          </p:txBody>
        </p:sp>
        <p:sp>
          <p:nvSpPr>
            <p:cNvPr id="77" name="Google Shape;406;p34">
              <a:extLst>
                <a:ext uri="{FF2B5EF4-FFF2-40B4-BE49-F238E27FC236}">
                  <a16:creationId xmlns:a16="http://schemas.microsoft.com/office/drawing/2014/main" id="{A69BA1DC-83AD-405F-B971-5E43235172FD}"/>
                </a:ext>
              </a:extLst>
            </p:cNvPr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grpFill/>
            <a:ln w="12175" cap="rnd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434343"/>
                </a:highlight>
              </a:endParaRPr>
            </a:p>
          </p:txBody>
        </p:sp>
        <p:sp>
          <p:nvSpPr>
            <p:cNvPr id="78" name="Google Shape;407;p34">
              <a:extLst>
                <a:ext uri="{FF2B5EF4-FFF2-40B4-BE49-F238E27FC236}">
                  <a16:creationId xmlns:a16="http://schemas.microsoft.com/office/drawing/2014/main" id="{626D9820-267E-4DD9-A544-65B0D9EC0651}"/>
                </a:ext>
              </a:extLst>
            </p:cNvPr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grpFill/>
            <a:ln w="12175" cap="rnd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434343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4626645"/>
      </p:ext>
    </p:extLst>
  </p:cSld>
  <p:clrMapOvr>
    <a:masterClrMapping/>
  </p:clrMapOvr>
</p:sld>
</file>

<file path=ppt/theme/theme1.xml><?xml version="1.0" encoding="utf-8"?>
<a:theme xmlns:a="http://schemas.openxmlformats.org/drawingml/2006/main" name="Ulysses template">
  <a:themeElements>
    <a:clrScheme name="Custom 347">
      <a:dk1>
        <a:srgbClr val="000000"/>
      </a:dk1>
      <a:lt1>
        <a:srgbClr val="FFFFFF"/>
      </a:lt1>
      <a:dk2>
        <a:srgbClr val="575E5F"/>
      </a:dk2>
      <a:lt2>
        <a:srgbClr val="E7E4DD"/>
      </a:lt2>
      <a:accent1>
        <a:srgbClr val="F67031"/>
      </a:accent1>
      <a:accent2>
        <a:srgbClr val="FFA400"/>
      </a:accent2>
      <a:accent3>
        <a:srgbClr val="7A7AAA"/>
      </a:accent3>
      <a:accent4>
        <a:srgbClr val="00BCD4"/>
      </a:accent4>
      <a:accent5>
        <a:srgbClr val="F2496F"/>
      </a:accent5>
      <a:accent6>
        <a:srgbClr val="A2324B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67031"/>
        </a:solidFill>
        <a:ln>
          <a:noFill/>
        </a:ln>
      </a:spPr>
      <a:bodyPr spcFirstLastPara="1" wrap="square" lIns="91425" tIns="91425" rIns="91425" bIns="91425" anchor="ctr" anchorCtr="0">
        <a:noAutofit/>
      </a:bodyPr>
      <a:lstStyle>
        <a:defPPr marL="0" indent="0" algn="ctr" rtl="0">
          <a:spcBef>
            <a:spcPts val="0"/>
          </a:spcBef>
          <a:spcAft>
            <a:spcPts val="0"/>
          </a:spcAft>
          <a:buNone/>
          <a:defRPr sz="1000" dirty="0">
            <a:solidFill>
              <a:srgbClr val="FFFFFF"/>
            </a:solidFill>
            <a:latin typeface="Nunito Sans"/>
            <a:ea typeface="Nunito Sans"/>
            <a:cs typeface="Nunito Sans"/>
            <a:sym typeface="Nunito Sans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1549</TotalTime>
  <Words>2231</Words>
  <Application>Microsoft Office PowerPoint</Application>
  <PresentationFormat>Προβολή στην οθόνη (16:9)</PresentationFormat>
  <Paragraphs>278</Paragraphs>
  <Slides>18</Slides>
  <Notes>3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28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18</vt:i4>
      </vt:variant>
    </vt:vector>
  </HeadingPairs>
  <TitlesOfParts>
    <vt:vector size="47" baseType="lpstr">
      <vt:lpstr>Californian FB</vt:lpstr>
      <vt:lpstr>Bookman Old Style</vt:lpstr>
      <vt:lpstr>Amasis MT Pro Light</vt:lpstr>
      <vt:lpstr>Wingdings</vt:lpstr>
      <vt:lpstr>Avenir Next LT Pro</vt:lpstr>
      <vt:lpstr>Pristina</vt:lpstr>
      <vt:lpstr>Arial Narrow</vt:lpstr>
      <vt:lpstr>Century</vt:lpstr>
      <vt:lpstr>Avenir Next LT Pro Light</vt:lpstr>
      <vt:lpstr>Ink Free</vt:lpstr>
      <vt:lpstr>Corbel</vt:lpstr>
      <vt:lpstr>Bodoni MT</vt:lpstr>
      <vt:lpstr>Segoe Script</vt:lpstr>
      <vt:lpstr>Georgia</vt:lpstr>
      <vt:lpstr>Candara Light</vt:lpstr>
      <vt:lpstr>Microsoft YaHei</vt:lpstr>
      <vt:lpstr>Bradley Hand ITC</vt:lpstr>
      <vt:lpstr>The Serif Hand Black</vt:lpstr>
      <vt:lpstr>Bernard MT Condensed</vt:lpstr>
      <vt:lpstr>Calibri</vt:lpstr>
      <vt:lpstr>Times New Roman</vt:lpstr>
      <vt:lpstr>Kunstler Script</vt:lpstr>
      <vt:lpstr>Arial</vt:lpstr>
      <vt:lpstr>Microsoft YaHei Light</vt:lpstr>
      <vt:lpstr>Nunito Sans</vt:lpstr>
      <vt:lpstr>Palace Script MT</vt:lpstr>
      <vt:lpstr>French Script MT</vt:lpstr>
      <vt:lpstr>Freestyle Script</vt:lpstr>
      <vt:lpstr>Ulysses template</vt:lpstr>
      <vt:lpstr>Παρουσίαση του PowerPoint</vt:lpstr>
      <vt:lpstr>     </vt:lpstr>
      <vt:lpstr>Παρουσίαση του PowerPoint</vt:lpstr>
      <vt:lpstr>Political Economical Social Technological   </vt:lpstr>
      <vt:lpstr>Political Economical Social Technological</vt:lpstr>
      <vt:lpstr>Specific 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Παρουσίαση του PowerPoint</dc:title>
  <dc:creator>Alviona</dc:creator>
  <cp:lastModifiedBy>Gwgw Petsa</cp:lastModifiedBy>
  <cp:revision>167</cp:revision>
  <dcterms:modified xsi:type="dcterms:W3CDTF">2021-06-04T18:52:41Z</dcterms:modified>
</cp:coreProperties>
</file>